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84" r:id="rId6"/>
  </p:sldMasterIdLst>
  <p:notesMasterIdLst>
    <p:notesMasterId r:id="rId29"/>
  </p:notesMasterIdLst>
  <p:sldIdLst>
    <p:sldId id="325" r:id="rId7"/>
    <p:sldId id="365" r:id="rId8"/>
    <p:sldId id="367" r:id="rId9"/>
    <p:sldId id="256" r:id="rId10"/>
    <p:sldId id="257" r:id="rId11"/>
    <p:sldId id="258" r:id="rId12"/>
    <p:sldId id="259" r:id="rId13"/>
    <p:sldId id="260" r:id="rId14"/>
    <p:sldId id="261" r:id="rId15"/>
    <p:sldId id="369" r:id="rId16"/>
    <p:sldId id="262" r:id="rId17"/>
    <p:sldId id="264" r:id="rId18"/>
    <p:sldId id="265" r:id="rId19"/>
    <p:sldId id="266" r:id="rId20"/>
    <p:sldId id="375" r:id="rId21"/>
    <p:sldId id="364" r:id="rId22"/>
    <p:sldId id="368" r:id="rId23"/>
    <p:sldId id="269" r:id="rId24"/>
    <p:sldId id="376" r:id="rId25"/>
    <p:sldId id="377" r:id="rId26"/>
    <p:sldId id="361" r:id="rId27"/>
    <p:sldId id="281"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21A"/>
    <a:srgbClr val="42909E"/>
    <a:srgbClr val="172061"/>
    <a:srgbClr val="D26D25"/>
    <a:srgbClr val="72A3AE"/>
    <a:srgbClr val="94CBD5"/>
    <a:srgbClr val="9D5217"/>
    <a:srgbClr val="C8D200"/>
    <a:srgbClr val="D8D922"/>
    <a:srgbClr val="D8D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00" autoAdjust="0"/>
    <p:restoredTop sz="90951" autoAdjust="0"/>
  </p:normalViewPr>
  <p:slideViewPr>
    <p:cSldViewPr snapToGrid="0">
      <p:cViewPr varScale="1">
        <p:scale>
          <a:sx n="102" d="100"/>
          <a:sy n="102" d="100"/>
        </p:scale>
        <p:origin x="936"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5EBEE9-5ED1-47E3-91F3-8E6237564E15}" type="datetimeFigureOut">
              <a:rPr lang="nl-NL" smtClean="0"/>
              <a:t>05-03-21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9C61E-FA29-48B5-B8E4-AFB31D3E6003}" type="slidenum">
              <a:rPr lang="nl-NL" smtClean="0"/>
              <a:t>‹nr.›</a:t>
            </a:fld>
            <a:endParaRPr lang="nl-NL"/>
          </a:p>
        </p:txBody>
      </p:sp>
    </p:spTree>
    <p:extLst>
      <p:ext uri="{BB962C8B-B14F-4D97-AF65-F5344CB8AC3E}">
        <p14:creationId xmlns:p14="http://schemas.microsoft.com/office/powerpoint/2010/main" val="2148966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ug.nl/society-business/university-museum/exhibitions/2017/gelukkig-gezond"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Vragen:</a:t>
            </a:r>
          </a:p>
          <a:p>
            <a:r>
              <a:rPr lang="nl-NL" sz="1200" kern="1200" dirty="0">
                <a:solidFill>
                  <a:schemeClr val="tx1"/>
                </a:solidFill>
                <a:effectLst/>
                <a:latin typeface="+mn-lt"/>
                <a:ea typeface="+mn-ea"/>
                <a:cs typeface="+mn-cs"/>
              </a:rPr>
              <a:t>Wat zie je? Hoe was een dagindeling van de mens heel vroeger? Qua beweging? Wat valt je op? Hoe denk jij dat het </a:t>
            </a:r>
            <a:r>
              <a:rPr lang="nl-NL" sz="1200" b="1"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eruit komt te zien? Hoe hoop je dat het </a:t>
            </a:r>
            <a:r>
              <a:rPr lang="nl-NL" sz="1200" b="1" kern="1200" dirty="0">
                <a:solidFill>
                  <a:schemeClr val="tx1"/>
                </a:solidFill>
                <a:effectLst/>
                <a:latin typeface="+mn-lt"/>
                <a:ea typeface="+mn-ea"/>
                <a:cs typeface="+mn-cs"/>
              </a:rPr>
              <a:t>?</a:t>
            </a:r>
            <a:r>
              <a:rPr lang="nl-NL" sz="1200" kern="1200" dirty="0">
                <a:solidFill>
                  <a:schemeClr val="tx1"/>
                </a:solidFill>
                <a:effectLst/>
                <a:latin typeface="+mn-lt"/>
                <a:ea typeface="+mn-ea"/>
                <a:cs typeface="+mn-cs"/>
              </a:rPr>
              <a:t> eruit ziet?</a:t>
            </a:r>
          </a:p>
          <a:p>
            <a:endParaRPr lang="nl-NL" dirty="0"/>
          </a:p>
        </p:txBody>
      </p:sp>
      <p:sp>
        <p:nvSpPr>
          <p:cNvPr id="4" name="Tijdelijke aanduiding voor dianummer 3"/>
          <p:cNvSpPr>
            <a:spLocks noGrp="1"/>
          </p:cNvSpPr>
          <p:nvPr>
            <p:ph type="sldNum" sz="quarter" idx="10"/>
          </p:nvPr>
        </p:nvSpPr>
        <p:spPr/>
        <p:txBody>
          <a:bodyPr/>
          <a:lstStyle/>
          <a:p>
            <a:fld id="{B2BE73C5-DC60-4443-A30D-A45E5822D4D5}" type="slidenum">
              <a:rPr lang="nl-NL" smtClean="0"/>
              <a:t>6</a:t>
            </a:fld>
            <a:endParaRPr lang="nl-NL"/>
          </a:p>
        </p:txBody>
      </p:sp>
    </p:spTree>
    <p:extLst>
      <p:ext uri="{BB962C8B-B14F-4D97-AF65-F5344CB8AC3E}">
        <p14:creationId xmlns:p14="http://schemas.microsoft.com/office/powerpoint/2010/main" val="124136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Bron: </a:t>
            </a:r>
            <a:r>
              <a:rPr lang="nl-NL" sz="1200" u="sng" kern="1200" dirty="0">
                <a:solidFill>
                  <a:schemeClr val="tx1"/>
                </a:solidFill>
                <a:effectLst/>
                <a:latin typeface="+mn-lt"/>
                <a:ea typeface="+mn-ea"/>
                <a:cs typeface="+mn-cs"/>
                <a:hlinkClick r:id="rId3"/>
              </a:rPr>
              <a:t>https://www.rug.nl/society-business/university-museum/exhibitions/2017/gelukkig-gezond</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Video: Hoe wordt er gekeken naar gezondheid voor de 18</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eeuw ? En wat was een grote verandering vanaf de 19</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eeuw?</a:t>
            </a:r>
          </a:p>
          <a:p>
            <a:r>
              <a:rPr lang="nl-NL" sz="1200" kern="1200" dirty="0">
                <a:solidFill>
                  <a:schemeClr val="tx1"/>
                </a:solidFill>
                <a:effectLst/>
                <a:latin typeface="+mn-lt"/>
                <a:ea typeface="+mn-ea"/>
                <a:cs typeface="+mn-cs"/>
              </a:rPr>
              <a:t> </a:t>
            </a:r>
            <a:r>
              <a:rPr lang="nl-NL" sz="1200" i="1" kern="1200" dirty="0">
                <a:solidFill>
                  <a:schemeClr val="tx1"/>
                </a:solidFill>
                <a:effectLst/>
                <a:latin typeface="+mn-lt"/>
                <a:ea typeface="+mn-ea"/>
                <a:cs typeface="+mn-cs"/>
              </a:rPr>
              <a:t>Antwoord na de 19</a:t>
            </a:r>
            <a:r>
              <a:rPr lang="nl-NL" sz="1200" i="1" kern="1200" baseline="30000" dirty="0">
                <a:solidFill>
                  <a:schemeClr val="tx1"/>
                </a:solidFill>
                <a:effectLst/>
                <a:latin typeface="+mn-lt"/>
                <a:ea typeface="+mn-ea"/>
                <a:cs typeface="+mn-cs"/>
              </a:rPr>
              <a:t>e</a:t>
            </a:r>
            <a:r>
              <a:rPr lang="nl-NL" sz="1200" i="1" kern="1200" dirty="0">
                <a:solidFill>
                  <a:schemeClr val="tx1"/>
                </a:solidFill>
                <a:effectLst/>
                <a:latin typeface="+mn-lt"/>
                <a:ea typeface="+mn-ea"/>
                <a:cs typeface="+mn-cs"/>
              </a:rPr>
              <a:t> eeuw ging het veel minder om voorkomen maar meer om genezen</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 </a:t>
            </a:r>
          </a:p>
          <a:p>
            <a:r>
              <a:rPr lang="nl-NL" sz="1200" i="1" kern="1200" dirty="0">
                <a:solidFill>
                  <a:schemeClr val="tx1"/>
                </a:solidFill>
                <a:effectLst/>
                <a:latin typeface="+mn-lt"/>
                <a:ea typeface="+mn-ea"/>
                <a:cs typeface="+mn-cs"/>
              </a:rPr>
              <a:t>Op de afbeeldingen</a:t>
            </a:r>
            <a:r>
              <a:rPr lang="nl-NL" sz="1200" i="1" kern="1200" baseline="0" dirty="0">
                <a:solidFill>
                  <a:schemeClr val="tx1"/>
                </a:solidFill>
                <a:effectLst/>
                <a:latin typeface="+mn-lt"/>
                <a:ea typeface="+mn-ea"/>
                <a:cs typeface="+mn-cs"/>
              </a:rPr>
              <a:t> zien jullie een Leefstijlboek uit de 17</a:t>
            </a:r>
            <a:r>
              <a:rPr lang="nl-NL" sz="1200" i="1" kern="1200" baseline="30000" dirty="0">
                <a:solidFill>
                  <a:schemeClr val="tx1"/>
                </a:solidFill>
                <a:effectLst/>
                <a:latin typeface="+mn-lt"/>
                <a:ea typeface="+mn-ea"/>
                <a:cs typeface="+mn-cs"/>
              </a:rPr>
              <a:t>e</a:t>
            </a:r>
            <a:r>
              <a:rPr lang="nl-NL" sz="1200" i="1" kern="1200" baseline="0" dirty="0">
                <a:solidFill>
                  <a:schemeClr val="tx1"/>
                </a:solidFill>
                <a:effectLst/>
                <a:latin typeface="+mn-lt"/>
                <a:ea typeface="+mn-ea"/>
                <a:cs typeface="+mn-cs"/>
              </a:rPr>
              <a:t> eeuw en een leefstijl boek van nu. Wat denk jij hiervan? Verschil? Overeenkomsten? Wat concludeer je?</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B2BE73C5-DC60-4443-A30D-A45E5822D4D5}" type="slidenum">
              <a:rPr lang="nl-NL" smtClean="0"/>
              <a:t>11</a:t>
            </a:fld>
            <a:endParaRPr lang="nl-NL"/>
          </a:p>
        </p:txBody>
      </p:sp>
    </p:spTree>
    <p:extLst>
      <p:ext uri="{BB962C8B-B14F-4D97-AF65-F5344CB8AC3E}">
        <p14:creationId xmlns:p14="http://schemas.microsoft.com/office/powerpoint/2010/main" val="50648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Nabespreking video: ….Hoe kunnen mensen op een gezonde manier ouder worden?</a:t>
            </a:r>
          </a:p>
          <a:p>
            <a:endParaRPr lang="nl-NL" dirty="0"/>
          </a:p>
        </p:txBody>
      </p:sp>
      <p:sp>
        <p:nvSpPr>
          <p:cNvPr id="4" name="Tijdelijke aanduiding voor dianummer 3"/>
          <p:cNvSpPr>
            <a:spLocks noGrp="1"/>
          </p:cNvSpPr>
          <p:nvPr>
            <p:ph type="sldNum" sz="quarter" idx="10"/>
          </p:nvPr>
        </p:nvSpPr>
        <p:spPr/>
        <p:txBody>
          <a:bodyPr/>
          <a:lstStyle/>
          <a:p>
            <a:fld id="{B2BE73C5-DC60-4443-A30D-A45E5822D4D5}" type="slidenum">
              <a:rPr lang="nl-NL" smtClean="0"/>
              <a:t>13</a:t>
            </a:fld>
            <a:endParaRPr lang="nl-NL"/>
          </a:p>
        </p:txBody>
      </p:sp>
    </p:spTree>
    <p:extLst>
      <p:ext uri="{BB962C8B-B14F-4D97-AF65-F5344CB8AC3E}">
        <p14:creationId xmlns:p14="http://schemas.microsoft.com/office/powerpoint/2010/main" val="3676046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C451-1076-AD40-B949-51FF5B40C09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4388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Beweegrichtlijnen 2017 advies van de gezondheidsraad. Verlaagt het risico op chronische ziekten als diabetes, kanker en hart- en vaatziekten en depressieve symptomen en bij </a:t>
            </a:r>
            <a:r>
              <a:rPr lang="nl-NL" dirty="0" err="1"/>
              <a:t>oudereren</a:t>
            </a:r>
            <a:r>
              <a:rPr lang="nl-NL" dirty="0"/>
              <a:t> botbreuken.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E7C2F-52BD-DF45-BD4B-943437DEF82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3291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Denk aan alles wat we vandaag besproken hebben</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BE73C5-DC60-4443-A30D-A45E5822D4D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332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1851562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30678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25689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3965F1-1D2E-E345-A4D4-81C04B8DD99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BB041AE-0097-564D-AC74-F74AADF6C8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03B3501-C101-B943-B55C-6CBB4912AA7F}"/>
              </a:ext>
            </a:extLst>
          </p:cNvPr>
          <p:cNvSpPr>
            <a:spLocks noGrp="1"/>
          </p:cNvSpPr>
          <p:nvPr>
            <p:ph type="dt" sz="half" idx="10"/>
          </p:nvPr>
        </p:nvSpPr>
        <p:spPr/>
        <p:txBody>
          <a:bodyPr/>
          <a:lstStyle/>
          <a:p>
            <a:fld id="{B61BEF0D-F0BB-DE4B-95CE-6DB70DBA9567}" type="datetimeFigureOut">
              <a:rPr lang="en-US" smtClean="0"/>
              <a:pPr/>
              <a:t>3/5/21</a:t>
            </a:fld>
            <a:endParaRPr lang="en-US"/>
          </a:p>
        </p:txBody>
      </p:sp>
      <p:sp>
        <p:nvSpPr>
          <p:cNvPr id="5" name="Tijdelijke aanduiding voor voettekst 4">
            <a:extLst>
              <a:ext uri="{FF2B5EF4-FFF2-40B4-BE49-F238E27FC236}">
                <a16:creationId xmlns:a16="http://schemas.microsoft.com/office/drawing/2014/main" id="{48791F9B-18C4-1644-9D35-ACD1723003E8}"/>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54C6D9FB-669A-7146-908D-19C1B0606FE0}"/>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632991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1E2D79-8CC6-F241-8CE3-A711A475915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BFA11F9-C710-A141-B2BF-570AD0065FE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DF2BD0B-E71A-1D46-B28C-E976212EC060}"/>
              </a:ext>
            </a:extLst>
          </p:cNvPr>
          <p:cNvSpPr>
            <a:spLocks noGrp="1"/>
          </p:cNvSpPr>
          <p:nvPr>
            <p:ph type="dt" sz="half" idx="10"/>
          </p:nvPr>
        </p:nvSpPr>
        <p:spPr/>
        <p:txBody>
          <a:bodyPr/>
          <a:lstStyle/>
          <a:p>
            <a:fld id="{B61BEF0D-F0BB-DE4B-95CE-6DB70DBA9567}" type="datetimeFigureOut">
              <a:rPr lang="en-US" smtClean="0"/>
              <a:pPr/>
              <a:t>3/5/21</a:t>
            </a:fld>
            <a:endParaRPr lang="en-US"/>
          </a:p>
        </p:txBody>
      </p:sp>
      <p:sp>
        <p:nvSpPr>
          <p:cNvPr id="5" name="Tijdelijke aanduiding voor voettekst 4">
            <a:extLst>
              <a:ext uri="{FF2B5EF4-FFF2-40B4-BE49-F238E27FC236}">
                <a16:creationId xmlns:a16="http://schemas.microsoft.com/office/drawing/2014/main" id="{CEB64DE2-1D69-F94E-B0C5-04BAAF0F3225}"/>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5200356-C27E-4743-8ABE-17B9A07CA5E7}"/>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173952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6CD3CF-CE4D-3C44-B46A-B526CADD5DC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8F36205-5128-6E44-BDFA-97E720E6F6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645BB02-6980-D743-918C-F4E0B33A0F62}"/>
              </a:ext>
            </a:extLst>
          </p:cNvPr>
          <p:cNvSpPr>
            <a:spLocks noGrp="1"/>
          </p:cNvSpPr>
          <p:nvPr>
            <p:ph type="dt" sz="half" idx="10"/>
          </p:nvPr>
        </p:nvSpPr>
        <p:spPr/>
        <p:txBody>
          <a:bodyPr/>
          <a:lstStyle/>
          <a:p>
            <a:fld id="{B61BEF0D-F0BB-DE4B-95CE-6DB70DBA9567}" type="datetimeFigureOut">
              <a:rPr lang="en-US" smtClean="0"/>
              <a:pPr/>
              <a:t>3/5/21</a:t>
            </a:fld>
            <a:endParaRPr lang="en-US"/>
          </a:p>
        </p:txBody>
      </p:sp>
      <p:sp>
        <p:nvSpPr>
          <p:cNvPr id="5" name="Tijdelijke aanduiding voor voettekst 4">
            <a:extLst>
              <a:ext uri="{FF2B5EF4-FFF2-40B4-BE49-F238E27FC236}">
                <a16:creationId xmlns:a16="http://schemas.microsoft.com/office/drawing/2014/main" id="{B5DA4CDB-BE91-6F40-BECC-B71D36DDC2D0}"/>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E5095D81-0525-D84D-9FBE-FA401924714B}"/>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74756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5B27C1-2A1F-5F43-BF08-5A304CBD69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17A6B41-7765-584D-AA59-A707B041067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5295256-F261-B74B-9EE6-A933894388C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516DBD9-1582-A84C-946E-90AF75E19794}"/>
              </a:ext>
            </a:extLst>
          </p:cNvPr>
          <p:cNvSpPr>
            <a:spLocks noGrp="1"/>
          </p:cNvSpPr>
          <p:nvPr>
            <p:ph type="dt" sz="half" idx="10"/>
          </p:nvPr>
        </p:nvSpPr>
        <p:spPr/>
        <p:txBody>
          <a:bodyPr/>
          <a:lstStyle/>
          <a:p>
            <a:fld id="{B61BEF0D-F0BB-DE4B-95CE-6DB70DBA9567}" type="datetimeFigureOut">
              <a:rPr lang="en-US" smtClean="0"/>
              <a:pPr/>
              <a:t>3/5/21</a:t>
            </a:fld>
            <a:endParaRPr lang="en-US"/>
          </a:p>
        </p:txBody>
      </p:sp>
      <p:sp>
        <p:nvSpPr>
          <p:cNvPr id="6" name="Tijdelijke aanduiding voor voettekst 5">
            <a:extLst>
              <a:ext uri="{FF2B5EF4-FFF2-40B4-BE49-F238E27FC236}">
                <a16:creationId xmlns:a16="http://schemas.microsoft.com/office/drawing/2014/main" id="{7676ECC7-8F77-724D-9735-8D8BF56A39FF}"/>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CFA8C529-342E-4E44-80AE-89A462DFC2AD}"/>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288377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FF276-A633-7944-9B24-737FE99978D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854F2C1-A157-A84A-A502-0B84BA7F2B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EC7D568-7086-FF49-90BB-8DF017FBA05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055C9A3-864B-0A4C-AD91-C904A9F81C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07ABEC6-1B07-9245-ADB2-5313D2EE023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AD7B722-061D-714F-86F5-DEF92ED3BD43}"/>
              </a:ext>
            </a:extLst>
          </p:cNvPr>
          <p:cNvSpPr>
            <a:spLocks noGrp="1"/>
          </p:cNvSpPr>
          <p:nvPr>
            <p:ph type="dt" sz="half" idx="10"/>
          </p:nvPr>
        </p:nvSpPr>
        <p:spPr/>
        <p:txBody>
          <a:bodyPr/>
          <a:lstStyle/>
          <a:p>
            <a:fld id="{B61BEF0D-F0BB-DE4B-95CE-6DB70DBA9567}" type="datetimeFigureOut">
              <a:rPr lang="en-US" smtClean="0"/>
              <a:pPr/>
              <a:t>3/5/21</a:t>
            </a:fld>
            <a:endParaRPr lang="en-US"/>
          </a:p>
        </p:txBody>
      </p:sp>
      <p:sp>
        <p:nvSpPr>
          <p:cNvPr id="8" name="Tijdelijke aanduiding voor voettekst 7">
            <a:extLst>
              <a:ext uri="{FF2B5EF4-FFF2-40B4-BE49-F238E27FC236}">
                <a16:creationId xmlns:a16="http://schemas.microsoft.com/office/drawing/2014/main" id="{D8CAF3B5-F249-8649-ADEE-9C2029D1922E}"/>
              </a:ext>
            </a:extLst>
          </p:cNvPr>
          <p:cNvSpPr>
            <a:spLocks noGrp="1"/>
          </p:cNvSpPr>
          <p:nvPr>
            <p:ph type="ftr" sz="quarter" idx="11"/>
          </p:nvPr>
        </p:nvSpPr>
        <p:spPr/>
        <p:txBody>
          <a:bodyPr/>
          <a:lstStyle/>
          <a:p>
            <a:endParaRPr lang="en-US"/>
          </a:p>
        </p:txBody>
      </p:sp>
      <p:sp>
        <p:nvSpPr>
          <p:cNvPr id="9" name="Tijdelijke aanduiding voor dianummer 8">
            <a:extLst>
              <a:ext uri="{FF2B5EF4-FFF2-40B4-BE49-F238E27FC236}">
                <a16:creationId xmlns:a16="http://schemas.microsoft.com/office/drawing/2014/main" id="{5ACD4225-37A3-3A42-BA16-1E6C9AD473D1}"/>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229305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F156C-2879-FB4F-8678-DAC7215DA75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2F7A99E-EF00-DB46-8461-FD17691306F6}"/>
              </a:ext>
            </a:extLst>
          </p:cNvPr>
          <p:cNvSpPr>
            <a:spLocks noGrp="1"/>
          </p:cNvSpPr>
          <p:nvPr>
            <p:ph type="dt" sz="half" idx="10"/>
          </p:nvPr>
        </p:nvSpPr>
        <p:spPr/>
        <p:txBody>
          <a:bodyPr/>
          <a:lstStyle/>
          <a:p>
            <a:fld id="{B61BEF0D-F0BB-DE4B-95CE-6DB70DBA9567}" type="datetimeFigureOut">
              <a:rPr lang="en-US" smtClean="0"/>
              <a:pPr/>
              <a:t>3/5/21</a:t>
            </a:fld>
            <a:endParaRPr lang="en-US"/>
          </a:p>
        </p:txBody>
      </p:sp>
      <p:sp>
        <p:nvSpPr>
          <p:cNvPr id="4" name="Tijdelijke aanduiding voor voettekst 3">
            <a:extLst>
              <a:ext uri="{FF2B5EF4-FFF2-40B4-BE49-F238E27FC236}">
                <a16:creationId xmlns:a16="http://schemas.microsoft.com/office/drawing/2014/main" id="{A092CF95-7992-8E4C-B2CB-C027DE362F76}"/>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F847A681-BBA5-A54D-B59C-82A2A479BFA8}"/>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088634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A7AD814-9F2D-9649-B561-EBE85A5C65B1}"/>
              </a:ext>
            </a:extLst>
          </p:cNvPr>
          <p:cNvSpPr>
            <a:spLocks noGrp="1"/>
          </p:cNvSpPr>
          <p:nvPr>
            <p:ph type="dt" sz="half" idx="10"/>
          </p:nvPr>
        </p:nvSpPr>
        <p:spPr/>
        <p:txBody>
          <a:bodyPr/>
          <a:lstStyle/>
          <a:p>
            <a:fld id="{B61BEF0D-F0BB-DE4B-95CE-6DB70DBA9567}" type="datetimeFigureOut">
              <a:rPr lang="en-US" smtClean="0"/>
              <a:pPr/>
              <a:t>3/5/21</a:t>
            </a:fld>
            <a:endParaRPr lang="en-US"/>
          </a:p>
        </p:txBody>
      </p:sp>
      <p:sp>
        <p:nvSpPr>
          <p:cNvPr id="3" name="Tijdelijke aanduiding voor voettekst 2">
            <a:extLst>
              <a:ext uri="{FF2B5EF4-FFF2-40B4-BE49-F238E27FC236}">
                <a16:creationId xmlns:a16="http://schemas.microsoft.com/office/drawing/2014/main" id="{138CE59A-8EF6-3F49-A5D8-DADBC08DB475}"/>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D21FD6BF-D10A-8245-82AF-CBFBF686CED2}"/>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692914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4BE857-5306-5643-8F78-996E9269C20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B74A9F4-8AF3-A84F-BBB8-882FF01B0F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CD380C6-A50C-CE4E-B5A2-E30D0C6D53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53B3A39-1337-3641-AE0C-AA524FE60D3A}"/>
              </a:ext>
            </a:extLst>
          </p:cNvPr>
          <p:cNvSpPr>
            <a:spLocks noGrp="1"/>
          </p:cNvSpPr>
          <p:nvPr>
            <p:ph type="dt" sz="half" idx="10"/>
          </p:nvPr>
        </p:nvSpPr>
        <p:spPr/>
        <p:txBody>
          <a:bodyPr/>
          <a:lstStyle/>
          <a:p>
            <a:fld id="{42A54C80-263E-416B-A8E0-580EDEADCBDC}" type="datetimeFigureOut">
              <a:rPr lang="en-US" smtClean="0"/>
              <a:t>3/5/21</a:t>
            </a:fld>
            <a:endParaRPr lang="en-US"/>
          </a:p>
        </p:txBody>
      </p:sp>
      <p:sp>
        <p:nvSpPr>
          <p:cNvPr id="6" name="Tijdelijke aanduiding voor voettekst 5">
            <a:extLst>
              <a:ext uri="{FF2B5EF4-FFF2-40B4-BE49-F238E27FC236}">
                <a16:creationId xmlns:a16="http://schemas.microsoft.com/office/drawing/2014/main" id="{8837F510-1515-AB4B-8FD3-7D7F9D65F55C}"/>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8D9533B5-003D-8943-9A20-A6D932452631}"/>
              </a:ext>
            </a:extLst>
          </p:cNvPr>
          <p:cNvSpPr>
            <a:spLocks noGrp="1"/>
          </p:cNvSpPr>
          <p:nvPr>
            <p:ph type="sldNum" sz="quarter" idx="12"/>
          </p:nvPr>
        </p:nvSpPr>
        <p:spPr/>
        <p:txBody>
          <a:bodyPr/>
          <a:lstStyle/>
          <a:p>
            <a:fld id="{519954A3-9DFD-4C44-94BA-B95130A3BA1C}" type="slidenum">
              <a:rPr lang="en-US" smtClean="0"/>
              <a:t>‹nr.›</a:t>
            </a:fld>
            <a:endParaRPr lang="en-US"/>
          </a:p>
        </p:txBody>
      </p:sp>
    </p:spTree>
    <p:extLst>
      <p:ext uri="{BB962C8B-B14F-4D97-AF65-F5344CB8AC3E}">
        <p14:creationId xmlns:p14="http://schemas.microsoft.com/office/powerpoint/2010/main" val="99284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735314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FD2ED5-5250-A348-A9CB-EDFF3F387EF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95B2A2E-8877-A342-940A-1FEF74F952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DDC91AA-D06A-5148-ADA9-A824DFFF6D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7956FE7-941D-3E44-861D-652600FC951D}"/>
              </a:ext>
            </a:extLst>
          </p:cNvPr>
          <p:cNvSpPr>
            <a:spLocks noGrp="1"/>
          </p:cNvSpPr>
          <p:nvPr>
            <p:ph type="dt" sz="half" idx="10"/>
          </p:nvPr>
        </p:nvSpPr>
        <p:spPr/>
        <p:txBody>
          <a:bodyPr/>
          <a:lstStyle/>
          <a:p>
            <a:fld id="{B61BEF0D-F0BB-DE4B-95CE-6DB70DBA9567}" type="datetimeFigureOut">
              <a:rPr lang="en-US" smtClean="0"/>
              <a:pPr/>
              <a:t>3/5/21</a:t>
            </a:fld>
            <a:endParaRPr lang="en-US"/>
          </a:p>
        </p:txBody>
      </p:sp>
      <p:sp>
        <p:nvSpPr>
          <p:cNvPr id="6" name="Tijdelijke aanduiding voor voettekst 5">
            <a:extLst>
              <a:ext uri="{FF2B5EF4-FFF2-40B4-BE49-F238E27FC236}">
                <a16:creationId xmlns:a16="http://schemas.microsoft.com/office/drawing/2014/main" id="{2BC6C7C3-BEB8-C547-858C-8C22891A691F}"/>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DB0B3253-54C9-CA4F-BD9D-21B8BCEE0145}"/>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86876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042D11-38F3-8841-8379-8FCC662B32C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74CC567-1B38-BD48-97D6-9F3D677B9B6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9690AD8-8627-2F4D-B8D0-7D7887B17D14}"/>
              </a:ext>
            </a:extLst>
          </p:cNvPr>
          <p:cNvSpPr>
            <a:spLocks noGrp="1"/>
          </p:cNvSpPr>
          <p:nvPr>
            <p:ph type="dt" sz="half" idx="10"/>
          </p:nvPr>
        </p:nvSpPr>
        <p:spPr/>
        <p:txBody>
          <a:bodyPr/>
          <a:lstStyle/>
          <a:p>
            <a:fld id="{55C6B4A9-1611-4792-9094-5F34BCA07E0B}" type="datetimeFigureOut">
              <a:rPr lang="en-US" smtClean="0"/>
              <a:t>3/5/21</a:t>
            </a:fld>
            <a:endParaRPr lang="en-US"/>
          </a:p>
        </p:txBody>
      </p:sp>
      <p:sp>
        <p:nvSpPr>
          <p:cNvPr id="5" name="Tijdelijke aanduiding voor voettekst 4">
            <a:extLst>
              <a:ext uri="{FF2B5EF4-FFF2-40B4-BE49-F238E27FC236}">
                <a16:creationId xmlns:a16="http://schemas.microsoft.com/office/drawing/2014/main" id="{C0B0051A-E0C0-5E47-8CEA-44AF358E9F04}"/>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7CDF5B6D-6903-2F49-ABE5-967A9528DA9D}"/>
              </a:ext>
            </a:extLst>
          </p:cNvPr>
          <p:cNvSpPr>
            <a:spLocks noGrp="1"/>
          </p:cNvSpPr>
          <p:nvPr>
            <p:ph type="sldNum" sz="quarter" idx="12"/>
          </p:nvPr>
        </p:nvSpPr>
        <p:spPr/>
        <p:txBody>
          <a:bodyPr/>
          <a:lstStyle/>
          <a:p>
            <a:fld id="{89333C77-0158-454C-844F-B7AB9BD7DAD4}" type="slidenum">
              <a:rPr lang="en-US" smtClean="0"/>
              <a:t>‹nr.›</a:t>
            </a:fld>
            <a:endParaRPr lang="en-US"/>
          </a:p>
        </p:txBody>
      </p:sp>
    </p:spTree>
    <p:extLst>
      <p:ext uri="{BB962C8B-B14F-4D97-AF65-F5344CB8AC3E}">
        <p14:creationId xmlns:p14="http://schemas.microsoft.com/office/powerpoint/2010/main" val="469151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BF46967-182A-074B-8AF4-7C48D748F69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43B07A7-7AED-2F4D-856A-BBB3D578257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7A8CBE2-BD02-8440-86D6-E34C1B2CE6AA}"/>
              </a:ext>
            </a:extLst>
          </p:cNvPr>
          <p:cNvSpPr>
            <a:spLocks noGrp="1"/>
          </p:cNvSpPr>
          <p:nvPr>
            <p:ph type="dt" sz="half" idx="10"/>
          </p:nvPr>
        </p:nvSpPr>
        <p:spPr/>
        <p:txBody>
          <a:bodyPr/>
          <a:lstStyle/>
          <a:p>
            <a:fld id="{B61BEF0D-F0BB-DE4B-95CE-6DB70DBA9567}" type="datetimeFigureOut">
              <a:rPr lang="en-US" smtClean="0"/>
              <a:pPr/>
              <a:t>3/5/21</a:t>
            </a:fld>
            <a:endParaRPr lang="en-US"/>
          </a:p>
        </p:txBody>
      </p:sp>
      <p:sp>
        <p:nvSpPr>
          <p:cNvPr id="5" name="Tijdelijke aanduiding voor voettekst 4">
            <a:extLst>
              <a:ext uri="{FF2B5EF4-FFF2-40B4-BE49-F238E27FC236}">
                <a16:creationId xmlns:a16="http://schemas.microsoft.com/office/drawing/2014/main" id="{8DB9EC06-26E7-064C-B9D2-63AF14A99CE9}"/>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EBF6A367-D0E5-FD40-B2E5-E189A996E89A}"/>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746961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3DA3DFA3-C6BA-4921-AD01-D8A46ABDCD74}" type="datetimeFigureOut">
              <a:rPr lang="nl-NL" smtClean="0"/>
              <a:t>05-03-21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4BD0038-4E19-4B65-960E-FC35BE6BF8CB}" type="slidenum">
              <a:rPr lang="nl-NL" smtClean="0"/>
              <a:t>‹nr.›</a:t>
            </a:fld>
            <a:endParaRPr lang="nl-NL"/>
          </a:p>
        </p:txBody>
      </p:sp>
    </p:spTree>
    <p:extLst>
      <p:ext uri="{BB962C8B-B14F-4D97-AF65-F5344CB8AC3E}">
        <p14:creationId xmlns:p14="http://schemas.microsoft.com/office/powerpoint/2010/main" val="2316467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DA3DFA3-C6BA-4921-AD01-D8A46ABDCD74}" type="datetimeFigureOut">
              <a:rPr lang="nl-NL" smtClean="0"/>
              <a:t>05-03-21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4BD0038-4E19-4B65-960E-FC35BE6BF8CB}" type="slidenum">
              <a:rPr lang="nl-NL" smtClean="0"/>
              <a:t>‹nr.›</a:t>
            </a:fld>
            <a:endParaRPr lang="nl-NL"/>
          </a:p>
        </p:txBody>
      </p:sp>
    </p:spTree>
    <p:extLst>
      <p:ext uri="{BB962C8B-B14F-4D97-AF65-F5344CB8AC3E}">
        <p14:creationId xmlns:p14="http://schemas.microsoft.com/office/powerpoint/2010/main" val="4192969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3DA3DFA3-C6BA-4921-AD01-D8A46ABDCD74}" type="datetimeFigureOut">
              <a:rPr lang="nl-NL" smtClean="0"/>
              <a:t>05-03-21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4BD0038-4E19-4B65-960E-FC35BE6BF8CB}" type="slidenum">
              <a:rPr lang="nl-NL" smtClean="0"/>
              <a:t>‹nr.›</a:t>
            </a:fld>
            <a:endParaRPr lang="nl-NL"/>
          </a:p>
        </p:txBody>
      </p:sp>
    </p:spTree>
    <p:extLst>
      <p:ext uri="{BB962C8B-B14F-4D97-AF65-F5344CB8AC3E}">
        <p14:creationId xmlns:p14="http://schemas.microsoft.com/office/powerpoint/2010/main" val="17940741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DA3DFA3-C6BA-4921-AD01-D8A46ABDCD74}" type="datetimeFigureOut">
              <a:rPr lang="nl-NL" smtClean="0"/>
              <a:t>05-03-21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4BD0038-4E19-4B65-960E-FC35BE6BF8CB}" type="slidenum">
              <a:rPr lang="nl-NL" smtClean="0"/>
              <a:t>‹nr.›</a:t>
            </a:fld>
            <a:endParaRPr lang="nl-NL"/>
          </a:p>
        </p:txBody>
      </p:sp>
    </p:spTree>
    <p:extLst>
      <p:ext uri="{BB962C8B-B14F-4D97-AF65-F5344CB8AC3E}">
        <p14:creationId xmlns:p14="http://schemas.microsoft.com/office/powerpoint/2010/main" val="2366808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3DA3DFA3-C6BA-4921-AD01-D8A46ABDCD74}" type="datetimeFigureOut">
              <a:rPr lang="nl-NL" smtClean="0"/>
              <a:t>05-03-21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4BD0038-4E19-4B65-960E-FC35BE6BF8CB}" type="slidenum">
              <a:rPr lang="nl-NL" smtClean="0"/>
              <a:t>‹nr.›</a:t>
            </a:fld>
            <a:endParaRPr lang="nl-NL"/>
          </a:p>
        </p:txBody>
      </p:sp>
    </p:spTree>
    <p:extLst>
      <p:ext uri="{BB962C8B-B14F-4D97-AF65-F5344CB8AC3E}">
        <p14:creationId xmlns:p14="http://schemas.microsoft.com/office/powerpoint/2010/main" val="2606236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3DA3DFA3-C6BA-4921-AD01-D8A46ABDCD74}" type="datetimeFigureOut">
              <a:rPr lang="nl-NL" smtClean="0"/>
              <a:t>05-03-21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4BD0038-4E19-4B65-960E-FC35BE6BF8CB}" type="slidenum">
              <a:rPr lang="nl-NL" smtClean="0"/>
              <a:t>‹nr.›</a:t>
            </a:fld>
            <a:endParaRPr lang="nl-NL"/>
          </a:p>
        </p:txBody>
      </p:sp>
    </p:spTree>
    <p:extLst>
      <p:ext uri="{BB962C8B-B14F-4D97-AF65-F5344CB8AC3E}">
        <p14:creationId xmlns:p14="http://schemas.microsoft.com/office/powerpoint/2010/main" val="1430155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DA3DFA3-C6BA-4921-AD01-D8A46ABDCD74}" type="datetimeFigureOut">
              <a:rPr lang="nl-NL" smtClean="0"/>
              <a:t>05-03-21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4BD0038-4E19-4B65-960E-FC35BE6BF8CB}" type="slidenum">
              <a:rPr lang="nl-NL" smtClean="0"/>
              <a:t>‹nr.›</a:t>
            </a:fld>
            <a:endParaRPr lang="nl-NL"/>
          </a:p>
        </p:txBody>
      </p:sp>
    </p:spTree>
    <p:extLst>
      <p:ext uri="{BB962C8B-B14F-4D97-AF65-F5344CB8AC3E}">
        <p14:creationId xmlns:p14="http://schemas.microsoft.com/office/powerpoint/2010/main" val="572674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Tree>
    <p:extLst>
      <p:ext uri="{BB962C8B-B14F-4D97-AF65-F5344CB8AC3E}">
        <p14:creationId xmlns:p14="http://schemas.microsoft.com/office/powerpoint/2010/main" val="3913247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3DA3DFA3-C6BA-4921-AD01-D8A46ABDCD74}" type="datetimeFigureOut">
              <a:rPr lang="nl-NL" smtClean="0"/>
              <a:t>05-03-21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4BD0038-4E19-4B65-960E-FC35BE6BF8CB}" type="slidenum">
              <a:rPr lang="nl-NL" smtClean="0"/>
              <a:t>‹nr.›</a:t>
            </a:fld>
            <a:endParaRPr lang="nl-NL"/>
          </a:p>
        </p:txBody>
      </p:sp>
    </p:spTree>
    <p:extLst>
      <p:ext uri="{BB962C8B-B14F-4D97-AF65-F5344CB8AC3E}">
        <p14:creationId xmlns:p14="http://schemas.microsoft.com/office/powerpoint/2010/main" val="36131337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3DA3DFA3-C6BA-4921-AD01-D8A46ABDCD74}" type="datetimeFigureOut">
              <a:rPr lang="nl-NL" smtClean="0"/>
              <a:t>05-03-21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4BD0038-4E19-4B65-960E-FC35BE6BF8CB}" type="slidenum">
              <a:rPr lang="nl-NL" smtClean="0"/>
              <a:t>‹nr.›</a:t>
            </a:fld>
            <a:endParaRPr lang="nl-NL"/>
          </a:p>
        </p:txBody>
      </p:sp>
    </p:spTree>
    <p:extLst>
      <p:ext uri="{BB962C8B-B14F-4D97-AF65-F5344CB8AC3E}">
        <p14:creationId xmlns:p14="http://schemas.microsoft.com/office/powerpoint/2010/main" val="14574906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DA3DFA3-C6BA-4921-AD01-D8A46ABDCD74}" type="datetimeFigureOut">
              <a:rPr lang="nl-NL" smtClean="0"/>
              <a:t>05-03-21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4BD0038-4E19-4B65-960E-FC35BE6BF8CB}" type="slidenum">
              <a:rPr lang="nl-NL" smtClean="0"/>
              <a:t>‹nr.›</a:t>
            </a:fld>
            <a:endParaRPr lang="nl-NL"/>
          </a:p>
        </p:txBody>
      </p:sp>
    </p:spTree>
    <p:extLst>
      <p:ext uri="{BB962C8B-B14F-4D97-AF65-F5344CB8AC3E}">
        <p14:creationId xmlns:p14="http://schemas.microsoft.com/office/powerpoint/2010/main" val="2766238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DA3DFA3-C6BA-4921-AD01-D8A46ABDCD74}" type="datetimeFigureOut">
              <a:rPr lang="nl-NL" smtClean="0"/>
              <a:t>05-03-21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4BD0038-4E19-4B65-960E-FC35BE6BF8CB}" type="slidenum">
              <a:rPr lang="nl-NL" smtClean="0"/>
              <a:t>‹nr.›</a:t>
            </a:fld>
            <a:endParaRPr lang="nl-NL"/>
          </a:p>
        </p:txBody>
      </p:sp>
    </p:spTree>
    <p:extLst>
      <p:ext uri="{BB962C8B-B14F-4D97-AF65-F5344CB8AC3E}">
        <p14:creationId xmlns:p14="http://schemas.microsoft.com/office/powerpoint/2010/main" val="347859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00524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8"/>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73846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5" name="Tijdelijke aanduiding voor dianummer 4"/>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00545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752554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924270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45370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892" y="6212255"/>
            <a:ext cx="12086830" cy="656855"/>
          </a:xfrm>
          <a:prstGeom prst="rect">
            <a:avLst/>
          </a:prstGeom>
        </p:spPr>
      </p:pic>
      <p:sp>
        <p:nvSpPr>
          <p:cNvPr id="13" name="Rechthoek 12"/>
          <p:cNvSpPr/>
          <p:nvPr userDrawn="1"/>
        </p:nvSpPr>
        <p:spPr>
          <a:xfrm>
            <a:off x="2586039" y="6212255"/>
            <a:ext cx="9605962" cy="645745"/>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userDrawn="1">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5D006-C1B4-42B6-9697-FCB8ED93A34E}" type="slidenum">
              <a:rPr lang="nl-NL" smtClean="0"/>
              <a:t>‹nr.›</a:t>
            </a:fld>
            <a:endParaRPr lang="nl-NL"/>
          </a:p>
        </p:txBody>
      </p:sp>
      <p:pic>
        <p:nvPicPr>
          <p:cNvPr id="7" name="Afbeelding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7864" y="6212255"/>
            <a:ext cx="483759" cy="509220"/>
          </a:xfrm>
          <a:prstGeom prst="rect">
            <a:avLst/>
          </a:prstGeom>
        </p:spPr>
      </p:pic>
      <p:pic>
        <p:nvPicPr>
          <p:cNvPr id="11" name="Afbeelding 10"/>
          <p:cNvPicPr>
            <a:picLocks noChangeAspect="1"/>
          </p:cNvPicPr>
          <p:nvPr userDrawn="1"/>
        </p:nvPicPr>
        <p:blipFill rotWithShape="1">
          <a:blip r:embed="rId13">
            <a:extLst>
              <a:ext uri="{28A0092B-C50C-407E-A947-70E740481C1C}">
                <a14:useLocalDpi xmlns:a14="http://schemas.microsoft.com/office/drawing/2010/main" val="0"/>
              </a:ext>
            </a:extLst>
          </a:blip>
          <a:srcRect l="15473" t="-378518" r="-15473" b="378518"/>
          <a:stretch/>
        </p:blipFill>
        <p:spPr>
          <a:xfrm>
            <a:off x="1432861" y="3028894"/>
            <a:ext cx="9326277" cy="800212"/>
          </a:xfrm>
          <a:prstGeom prst="rect">
            <a:avLst/>
          </a:prstGeom>
        </p:spPr>
      </p:pic>
      <p:pic>
        <p:nvPicPr>
          <p:cNvPr id="18" name="Afbeelding 17"/>
          <p:cNvPicPr>
            <a:picLocks noChangeAspect="1"/>
          </p:cNvPicPr>
          <p:nvPr userDrawn="1"/>
        </p:nvPicPr>
        <p:blipFill rotWithShape="1">
          <a:blip r:embed="rId15">
            <a:extLst>
              <a:ext uri="{28A0092B-C50C-407E-A947-70E740481C1C}">
                <a14:useLocalDpi xmlns:a14="http://schemas.microsoft.com/office/drawing/2010/main" val="0"/>
              </a:ext>
            </a:extLst>
          </a:blip>
          <a:srcRect t="27655" r="23270" b="25470"/>
          <a:stretch/>
        </p:blipFill>
        <p:spPr>
          <a:xfrm>
            <a:off x="28975" y="6206307"/>
            <a:ext cx="1085952" cy="466577"/>
          </a:xfrm>
          <a:prstGeom prst="rect">
            <a:avLst/>
          </a:prstGeom>
        </p:spPr>
      </p:pic>
    </p:spTree>
    <p:extLst>
      <p:ext uri="{BB962C8B-B14F-4D97-AF65-F5344CB8AC3E}">
        <p14:creationId xmlns:p14="http://schemas.microsoft.com/office/powerpoint/2010/main" val="1339443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A485BD8-70F0-CE42-971F-E9FB4A0D3A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B4A2741-CAA9-BE45-866B-5222D5B967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2ACE980-F543-1A45-AE44-4E58DF239D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3/5/21</a:t>
            </a:fld>
            <a:endParaRPr lang="en-US"/>
          </a:p>
        </p:txBody>
      </p:sp>
      <p:sp>
        <p:nvSpPr>
          <p:cNvPr id="5" name="Tijdelijke aanduiding voor voettekst 4">
            <a:extLst>
              <a:ext uri="{FF2B5EF4-FFF2-40B4-BE49-F238E27FC236}">
                <a16:creationId xmlns:a16="http://schemas.microsoft.com/office/drawing/2014/main" id="{94E475E2-26D3-E240-95E8-069D685E35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a:extLst>
              <a:ext uri="{FF2B5EF4-FFF2-40B4-BE49-F238E27FC236}">
                <a16:creationId xmlns:a16="http://schemas.microsoft.com/office/drawing/2014/main" id="{269F65A4-C738-494A-801E-A5C42627E8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‹nr.›</a:t>
            </a:fld>
            <a:endParaRPr lang="en-US"/>
          </a:p>
        </p:txBody>
      </p:sp>
    </p:spTree>
    <p:extLst>
      <p:ext uri="{BB962C8B-B14F-4D97-AF65-F5344CB8AC3E}">
        <p14:creationId xmlns:p14="http://schemas.microsoft.com/office/powerpoint/2010/main" val="23864235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A3DFA3-C6BA-4921-AD01-D8A46ABDCD74}" type="datetimeFigureOut">
              <a:rPr lang="nl-NL" smtClean="0"/>
              <a:t>05-03-21</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D0038-4E19-4B65-960E-FC35BE6BF8CB}" type="slidenum">
              <a:rPr lang="nl-NL" smtClean="0"/>
              <a:t>‹nr.›</a:t>
            </a:fld>
            <a:endParaRPr lang="nl-NL"/>
          </a:p>
        </p:txBody>
      </p:sp>
    </p:spTree>
    <p:extLst>
      <p:ext uri="{BB962C8B-B14F-4D97-AF65-F5344CB8AC3E}">
        <p14:creationId xmlns:p14="http://schemas.microsoft.com/office/powerpoint/2010/main" val="27147369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rug.nl/society-business/university-museum/exhibitions/2017/gelukkig-gezon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bs.nl/nl-nl/visualisatie/2016/6/vergrijz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youtu.be/76mTZeiuKrc"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I5l4jLGnYrk?feature=oembed"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hyperlink" Target="https://www.allesoversport.nl/thema/gezonde-leefstijl/wat-adviseert-de-who-in-de-internationale-beweegrichtlijne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1094095" y="851517"/>
            <a:ext cx="5238466" cy="2991416"/>
          </a:xfrm>
        </p:spPr>
        <p:txBody>
          <a:bodyPr anchor="b">
            <a:normAutofit/>
          </a:bodyPr>
          <a:lstStyle/>
          <a:p>
            <a:pPr algn="l"/>
            <a:r>
              <a:rPr lang="nl-NL" sz="4700" dirty="0"/>
              <a:t>Lifestyle</a:t>
            </a:r>
            <a:br>
              <a:rPr lang="nl-NL" sz="4700" dirty="0"/>
            </a:br>
            <a:r>
              <a:rPr lang="nl-NL" sz="4700" dirty="0"/>
              <a:t>gezondheid in steden en bewegen in de toekomst</a:t>
            </a:r>
          </a:p>
        </p:txBody>
      </p:sp>
      <p:sp>
        <p:nvSpPr>
          <p:cNvPr id="3" name="Ondertitel 2"/>
          <p:cNvSpPr>
            <a:spLocks noGrp="1"/>
          </p:cNvSpPr>
          <p:nvPr>
            <p:ph type="subTitle" idx="1"/>
          </p:nvPr>
        </p:nvSpPr>
        <p:spPr>
          <a:xfrm>
            <a:off x="1094096" y="3842932"/>
            <a:ext cx="4167115" cy="2163551"/>
          </a:xfrm>
        </p:spPr>
        <p:txBody>
          <a:bodyPr anchor="t">
            <a:normAutofit/>
          </a:bodyPr>
          <a:lstStyle/>
          <a:p>
            <a:pPr algn="l"/>
            <a:r>
              <a:rPr lang="nl-NL" dirty="0"/>
              <a:t>Leerjaar 3 – periode 3</a:t>
            </a:r>
            <a:endParaRPr lang="nl-NL"/>
          </a:p>
        </p:txBody>
      </p:sp>
      <p:sp>
        <p:nvSpPr>
          <p:cNvPr id="137" name="Freeform: Shape 136">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Afbeeldingsresultaat voor gezonde medewerke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31503" y="2129307"/>
            <a:ext cx="3217333" cy="3217333"/>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3"/>
          <a:stretch>
            <a:fillRect/>
          </a:stretch>
        </p:blipFill>
        <p:spPr>
          <a:xfrm>
            <a:off x="0" y="6165669"/>
            <a:ext cx="2169840" cy="692331"/>
          </a:xfrm>
          <a:prstGeom prst="rect">
            <a:avLst/>
          </a:prstGeom>
        </p:spPr>
      </p:pic>
    </p:spTree>
    <p:extLst>
      <p:ext uri="{BB962C8B-B14F-4D97-AF65-F5344CB8AC3E}">
        <p14:creationId xmlns:p14="http://schemas.microsoft.com/office/powerpoint/2010/main" val="2248277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el 5">
            <a:extLst>
              <a:ext uri="{FF2B5EF4-FFF2-40B4-BE49-F238E27FC236}">
                <a16:creationId xmlns:a16="http://schemas.microsoft.com/office/drawing/2014/main" id="{31EE84F2-EDB3-064A-9CB2-AE884C66B70F}"/>
              </a:ext>
            </a:extLst>
          </p:cNvPr>
          <p:cNvSpPr>
            <a:spLocks noGrp="1"/>
          </p:cNvSpPr>
          <p:nvPr>
            <p:ph type="title"/>
          </p:nvPr>
        </p:nvSpPr>
        <p:spPr>
          <a:xfrm>
            <a:off x="838200" y="609600"/>
            <a:ext cx="3739341" cy="1330839"/>
          </a:xfrm>
        </p:spPr>
        <p:txBody>
          <a:bodyPr vert="horz" lIns="91440" tIns="45720" rIns="91440" bIns="45720" rtlCol="0" anchor="ctr">
            <a:normAutofit/>
          </a:bodyPr>
          <a:lstStyle/>
          <a:p>
            <a:r>
              <a:rPr lang="en-US" sz="2800" kern="1200" dirty="0" err="1">
                <a:solidFill>
                  <a:schemeClr val="tx1"/>
                </a:solidFill>
                <a:latin typeface="+mj-lt"/>
                <a:ea typeface="+mj-ea"/>
                <a:cs typeface="+mj-cs"/>
              </a:rPr>
              <a:t>Positieve</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gezondheid</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en</a:t>
            </a:r>
            <a:r>
              <a:rPr lang="en-US" sz="2800" kern="1200" dirty="0">
                <a:solidFill>
                  <a:schemeClr val="tx1"/>
                </a:solidFill>
                <a:latin typeface="+mj-lt"/>
                <a:ea typeface="+mj-ea"/>
                <a:cs typeface="+mj-cs"/>
              </a:rPr>
              <a:t> de </a:t>
            </a:r>
            <a:r>
              <a:rPr lang="en-US" sz="2800" kern="1200" dirty="0" err="1">
                <a:solidFill>
                  <a:schemeClr val="tx1"/>
                </a:solidFill>
                <a:latin typeface="+mj-lt"/>
                <a:ea typeface="+mj-ea"/>
                <a:cs typeface="+mj-cs"/>
              </a:rPr>
              <a:t>relatie</a:t>
            </a:r>
            <a:r>
              <a:rPr lang="en-US" sz="2800" kern="1200" dirty="0">
                <a:solidFill>
                  <a:schemeClr val="tx1"/>
                </a:solidFill>
                <a:latin typeface="+mj-lt"/>
                <a:ea typeface="+mj-ea"/>
                <a:cs typeface="+mj-cs"/>
              </a:rPr>
              <a:t> met </a:t>
            </a:r>
            <a:r>
              <a:rPr lang="en-US" sz="2800" kern="1200" dirty="0" err="1">
                <a:solidFill>
                  <a:schemeClr val="tx1"/>
                </a:solidFill>
                <a:latin typeface="+mj-lt"/>
                <a:ea typeface="+mj-ea"/>
                <a:cs typeface="+mj-cs"/>
              </a:rPr>
              <a:t>bewegen</a:t>
            </a:r>
            <a:r>
              <a:rPr lang="en-US" sz="2800" kern="1200" dirty="0">
                <a:solidFill>
                  <a:schemeClr val="tx1"/>
                </a:solidFill>
                <a:latin typeface="+mj-lt"/>
                <a:ea typeface="+mj-ea"/>
                <a:cs typeface="+mj-cs"/>
              </a:rPr>
              <a:t>.</a:t>
            </a:r>
            <a:br>
              <a:rPr lang="en-US" sz="2800" kern="1200" dirty="0">
                <a:solidFill>
                  <a:schemeClr val="tx1"/>
                </a:solidFill>
                <a:latin typeface="+mj-lt"/>
                <a:ea typeface="+mj-ea"/>
                <a:cs typeface="+mj-cs"/>
              </a:rPr>
            </a:br>
            <a:endParaRPr lang="en-US" sz="2800" kern="1200" dirty="0">
              <a:solidFill>
                <a:schemeClr val="tx1"/>
              </a:solidFill>
              <a:latin typeface="+mj-lt"/>
              <a:ea typeface="+mj-ea"/>
              <a:cs typeface="+mj-cs"/>
            </a:endParaRPr>
          </a:p>
        </p:txBody>
      </p:sp>
      <p:sp>
        <p:nvSpPr>
          <p:cNvPr id="7" name="Tijdelijke aanduiding voor inhoud 6">
            <a:extLst>
              <a:ext uri="{FF2B5EF4-FFF2-40B4-BE49-F238E27FC236}">
                <a16:creationId xmlns:a16="http://schemas.microsoft.com/office/drawing/2014/main" id="{78CCC7F6-0D7F-E744-B668-64733DCB0962}"/>
              </a:ext>
            </a:extLst>
          </p:cNvPr>
          <p:cNvSpPr>
            <a:spLocks noGrp="1"/>
          </p:cNvSpPr>
          <p:nvPr>
            <p:ph sz="half" idx="2"/>
          </p:nvPr>
        </p:nvSpPr>
        <p:spPr>
          <a:xfrm>
            <a:off x="808638" y="2208389"/>
            <a:ext cx="3427001" cy="3908586"/>
          </a:xfrm>
        </p:spPr>
        <p:txBody>
          <a:bodyPr vert="horz" lIns="91440" tIns="45720" rIns="91440" bIns="45720" rtlCol="0">
            <a:normAutofit/>
          </a:bodyPr>
          <a:lstStyle/>
          <a:p>
            <a:pPr marL="457200"/>
            <a:r>
              <a:rPr lang="en-US" sz="1900" dirty="0"/>
              <a:t>Hoe </a:t>
            </a:r>
            <a:r>
              <a:rPr lang="en-US" sz="1900" dirty="0" err="1"/>
              <a:t>voel</a:t>
            </a:r>
            <a:r>
              <a:rPr lang="en-US" sz="1900" dirty="0"/>
              <a:t> </a:t>
            </a:r>
            <a:r>
              <a:rPr lang="en-US" sz="1900" dirty="0" err="1"/>
              <a:t>ik</a:t>
            </a:r>
            <a:r>
              <a:rPr lang="en-US" sz="1900" dirty="0"/>
              <a:t> me </a:t>
            </a:r>
            <a:r>
              <a:rPr lang="en-US" sz="1900" dirty="0" err="1"/>
              <a:t>lichamelijk</a:t>
            </a:r>
            <a:r>
              <a:rPr lang="en-US" sz="1900" dirty="0"/>
              <a:t>?</a:t>
            </a:r>
          </a:p>
          <a:p>
            <a:pPr marL="457200"/>
            <a:r>
              <a:rPr lang="en-US" sz="1900" dirty="0"/>
              <a:t>Hoe </a:t>
            </a:r>
            <a:r>
              <a:rPr lang="en-US" sz="1900" dirty="0" err="1"/>
              <a:t>gaat</a:t>
            </a:r>
            <a:r>
              <a:rPr lang="en-US" sz="1900" dirty="0"/>
              <a:t> het </a:t>
            </a:r>
            <a:r>
              <a:rPr lang="en-US" sz="1900" dirty="0" err="1"/>
              <a:t>mentaal</a:t>
            </a:r>
            <a:r>
              <a:rPr lang="en-US" sz="1900" dirty="0"/>
              <a:t> met me?</a:t>
            </a:r>
          </a:p>
          <a:p>
            <a:pPr marL="457200"/>
            <a:r>
              <a:rPr lang="en-US" sz="1900" dirty="0" err="1"/>
              <a:t>Hoeveel</a:t>
            </a:r>
            <a:r>
              <a:rPr lang="en-US" sz="1900" dirty="0"/>
              <a:t> </a:t>
            </a:r>
            <a:r>
              <a:rPr lang="en-US" sz="1900" dirty="0" err="1"/>
              <a:t>vertrouwen</a:t>
            </a:r>
            <a:r>
              <a:rPr lang="en-US" sz="1900" dirty="0"/>
              <a:t> </a:t>
            </a:r>
            <a:r>
              <a:rPr lang="en-US" sz="1900" dirty="0" err="1"/>
              <a:t>heb</a:t>
            </a:r>
            <a:r>
              <a:rPr lang="en-US" sz="1900" dirty="0"/>
              <a:t> </a:t>
            </a:r>
            <a:r>
              <a:rPr lang="en-US" sz="1900" dirty="0" err="1"/>
              <a:t>ik</a:t>
            </a:r>
            <a:r>
              <a:rPr lang="en-US" sz="1900" dirty="0"/>
              <a:t> in </a:t>
            </a:r>
            <a:r>
              <a:rPr lang="en-US" sz="1900" dirty="0" err="1"/>
              <a:t>mijn</a:t>
            </a:r>
            <a:r>
              <a:rPr lang="en-US" sz="1900" dirty="0"/>
              <a:t> eigen </a:t>
            </a:r>
            <a:r>
              <a:rPr lang="en-US" sz="1900" dirty="0" err="1"/>
              <a:t>toekomst</a:t>
            </a:r>
            <a:r>
              <a:rPr lang="en-US" sz="1900" dirty="0"/>
              <a:t>?</a:t>
            </a:r>
          </a:p>
          <a:p>
            <a:pPr marL="457200"/>
            <a:r>
              <a:rPr lang="en-US" sz="1900" dirty="0" err="1"/>
              <a:t>Lukt</a:t>
            </a:r>
            <a:r>
              <a:rPr lang="en-US" sz="1900" dirty="0"/>
              <a:t> het me </a:t>
            </a:r>
            <a:r>
              <a:rPr lang="en-US" sz="1900" dirty="0" err="1"/>
              <a:t>te</a:t>
            </a:r>
            <a:r>
              <a:rPr lang="en-US" sz="1900" dirty="0"/>
              <a:t> </a:t>
            </a:r>
            <a:r>
              <a:rPr lang="en-US" sz="1900" dirty="0" err="1"/>
              <a:t>genieten</a:t>
            </a:r>
            <a:r>
              <a:rPr lang="en-US" sz="1900" dirty="0"/>
              <a:t> van het </a:t>
            </a:r>
            <a:r>
              <a:rPr lang="en-US" sz="1900" dirty="0" err="1"/>
              <a:t>leven</a:t>
            </a:r>
            <a:r>
              <a:rPr lang="en-US" sz="1900" dirty="0"/>
              <a:t>?</a:t>
            </a:r>
          </a:p>
          <a:p>
            <a:pPr marL="457200"/>
            <a:r>
              <a:rPr lang="en-US" sz="1900" dirty="0"/>
              <a:t>In </a:t>
            </a:r>
            <a:r>
              <a:rPr lang="en-US" sz="1900" dirty="0" err="1"/>
              <a:t>hoeverre</a:t>
            </a:r>
            <a:r>
              <a:rPr lang="en-US" sz="1900" dirty="0"/>
              <a:t> </a:t>
            </a:r>
            <a:r>
              <a:rPr lang="en-US" sz="1900" dirty="0" err="1"/>
              <a:t>kan</a:t>
            </a:r>
            <a:r>
              <a:rPr lang="en-US" sz="1900" dirty="0"/>
              <a:t> </a:t>
            </a:r>
            <a:r>
              <a:rPr lang="en-US" sz="1900" dirty="0" err="1"/>
              <a:t>ik</a:t>
            </a:r>
            <a:r>
              <a:rPr lang="en-US" sz="1900" dirty="0"/>
              <a:t> </a:t>
            </a:r>
            <a:r>
              <a:rPr lang="en-US" sz="1900" dirty="0" err="1"/>
              <a:t>meedoen</a:t>
            </a:r>
            <a:r>
              <a:rPr lang="en-US" sz="1900" dirty="0"/>
              <a:t> in de </a:t>
            </a:r>
            <a:r>
              <a:rPr lang="en-US" sz="1900" dirty="0" err="1"/>
              <a:t>samenleving</a:t>
            </a:r>
            <a:r>
              <a:rPr lang="en-US" sz="1900" dirty="0"/>
              <a:t>?</a:t>
            </a:r>
          </a:p>
          <a:p>
            <a:pPr marL="457200"/>
            <a:r>
              <a:rPr lang="en-US" sz="1900" dirty="0"/>
              <a:t>Hoe </a:t>
            </a:r>
            <a:r>
              <a:rPr lang="en-US" sz="1900" dirty="0" err="1"/>
              <a:t>ziet</a:t>
            </a:r>
            <a:r>
              <a:rPr lang="en-US" sz="1900" dirty="0"/>
              <a:t> </a:t>
            </a:r>
            <a:r>
              <a:rPr lang="en-US" sz="1900" dirty="0" err="1"/>
              <a:t>mijn</a:t>
            </a:r>
            <a:r>
              <a:rPr lang="en-US" sz="1900" dirty="0"/>
              <a:t> </a:t>
            </a:r>
            <a:r>
              <a:rPr lang="en-US" sz="1900" dirty="0" err="1"/>
              <a:t>dagelijks</a:t>
            </a:r>
            <a:r>
              <a:rPr lang="en-US" sz="1900" dirty="0"/>
              <a:t> </a:t>
            </a:r>
            <a:r>
              <a:rPr lang="en-US" sz="1900" dirty="0" err="1"/>
              <a:t>leven</a:t>
            </a:r>
            <a:r>
              <a:rPr lang="en-US" sz="1900" dirty="0"/>
              <a:t> </a:t>
            </a:r>
            <a:r>
              <a:rPr lang="en-US" sz="1900" dirty="0" err="1"/>
              <a:t>eruit</a:t>
            </a:r>
            <a:r>
              <a:rPr lang="en-US" sz="1900" dirty="0"/>
              <a:t>?</a:t>
            </a:r>
          </a:p>
          <a:p>
            <a:endParaRPr lang="en-US" sz="1900" dirty="0"/>
          </a:p>
        </p:txBody>
      </p:sp>
      <p:pic>
        <p:nvPicPr>
          <p:cNvPr id="5" name="Tijdelijke aanduiding voor inhoud 4" descr="Afbeelding met tekst, kaart&#10;&#10;Automatisch gegenereerde beschrijving">
            <a:extLst>
              <a:ext uri="{FF2B5EF4-FFF2-40B4-BE49-F238E27FC236}">
                <a16:creationId xmlns:a16="http://schemas.microsoft.com/office/drawing/2014/main" id="{FF35F57F-903B-194B-AD87-CFDA9B953FC0}"/>
              </a:ext>
            </a:extLst>
          </p:cNvPr>
          <p:cNvPicPr>
            <a:picLocks noGrp="1" noChangeAspect="1"/>
          </p:cNvPicPr>
          <p:nvPr>
            <p:ph sz="half" idx="1"/>
          </p:nvPr>
        </p:nvPicPr>
        <p:blipFill>
          <a:blip r:embed="rId2"/>
          <a:stretch>
            <a:fillRect/>
          </a:stretch>
        </p:blipFill>
        <p:spPr>
          <a:xfrm>
            <a:off x="5445457" y="1371204"/>
            <a:ext cx="6155141" cy="4139332"/>
          </a:xfrm>
          <a:prstGeom prst="rect">
            <a:avLst/>
          </a:prstGeom>
        </p:spPr>
      </p:pic>
    </p:spTree>
    <p:extLst>
      <p:ext uri="{BB962C8B-B14F-4D97-AF65-F5344CB8AC3E}">
        <p14:creationId xmlns:p14="http://schemas.microsoft.com/office/powerpoint/2010/main" val="2547838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p:cNvSpPr>
            <a:spLocks noGrp="1"/>
          </p:cNvSpPr>
          <p:nvPr>
            <p:ph type="title"/>
          </p:nvPr>
        </p:nvSpPr>
        <p:spPr>
          <a:xfrm>
            <a:off x="642257" y="4525347"/>
            <a:ext cx="6939722" cy="1737360"/>
          </a:xfrm>
        </p:spPr>
        <p:txBody>
          <a:bodyPr vert="horz" lIns="91440" tIns="45720" rIns="91440" bIns="45720" rtlCol="0" anchor="ctr">
            <a:normAutofit/>
          </a:bodyPr>
          <a:lstStyle/>
          <a:p>
            <a:pPr algn="r"/>
            <a:r>
              <a:rPr lang="en-US" sz="2900"/>
              <a:t>Video: </a:t>
            </a:r>
            <a:r>
              <a:rPr lang="en-US" sz="2900" u="sng">
                <a:hlinkClick r:id="rId3"/>
              </a:rPr>
              <a:t>https://www.rug.nl/society-business/university-museum/exhibitions/2017/gelukkig-gezond</a:t>
            </a:r>
            <a:endParaRPr lang="en-US" sz="2900"/>
          </a:p>
        </p:txBody>
      </p:sp>
      <p:sp>
        <p:nvSpPr>
          <p:cNvPr id="12" name="Oval 11">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rgbClr val="764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rgbClr val="A17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p:cNvPicPr>
            <a:picLocks noGrp="1" noChangeAspect="1"/>
          </p:cNvPicPr>
          <p:nvPr>
            <p:ph idx="1"/>
          </p:nvPr>
        </p:nvPicPr>
        <p:blipFill rotWithShape="1">
          <a:blip r:embed="rId4"/>
          <a:srcRect l="17537" r="1022" b="2"/>
          <a:stretch/>
        </p:blipFill>
        <p:spPr>
          <a:xfrm>
            <a:off x="6492113" y="10"/>
            <a:ext cx="5699887" cy="4059234"/>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062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8200" y="963877"/>
            <a:ext cx="3494362" cy="4930246"/>
          </a:xfrm>
        </p:spPr>
        <p:txBody>
          <a:bodyPr>
            <a:normAutofit/>
          </a:bodyPr>
          <a:lstStyle/>
          <a:p>
            <a:pPr algn="r"/>
            <a:r>
              <a:rPr lang="nl-NL" b="1">
                <a:solidFill>
                  <a:schemeClr val="accent1"/>
                </a:solidFill>
              </a:rPr>
              <a:t>..de vraag naar ons welbevinden raakt </a:t>
            </a:r>
            <a:r>
              <a:rPr lang="nl-NL">
                <a:solidFill>
                  <a:schemeClr val="accent1"/>
                </a:solidFill>
              </a:rPr>
              <a:t>steeds verder </a:t>
            </a:r>
            <a:r>
              <a:rPr lang="nl-NL" b="1">
                <a:solidFill>
                  <a:schemeClr val="accent1"/>
                </a:solidFill>
              </a:rPr>
              <a:t>naar de achtergrond.</a:t>
            </a:r>
            <a:br>
              <a:rPr lang="nl-NL" b="1">
                <a:solidFill>
                  <a:schemeClr val="accent1"/>
                </a:solidFill>
              </a:rPr>
            </a:br>
            <a:endParaRPr lang="nl-NL">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976031" y="963877"/>
            <a:ext cx="6377769" cy="4930246"/>
          </a:xfrm>
        </p:spPr>
        <p:txBody>
          <a:bodyPr anchor="ctr">
            <a:normAutofit/>
          </a:bodyPr>
          <a:lstStyle/>
          <a:p>
            <a:pPr lvl="0"/>
            <a:r>
              <a:rPr lang="nl-NL" sz="2400" i="1"/>
              <a:t>Na de 19</a:t>
            </a:r>
            <a:r>
              <a:rPr lang="nl-NL" sz="2400" i="1" baseline="30000"/>
              <a:t>e</a:t>
            </a:r>
            <a:r>
              <a:rPr lang="nl-NL" sz="2400" i="1"/>
              <a:t> eeuw ging het veel minder om voorkomen maar meer om genezen</a:t>
            </a:r>
            <a:endParaRPr lang="nl-NL" sz="2400"/>
          </a:p>
          <a:p>
            <a:r>
              <a:rPr lang="nl-NL" sz="2400"/>
              <a:t>In de laatste jaren lijkt dit weer om te draaien. Met het zicht op de grote groep ouderen en het gegeven dat ouderdom nu eenmaal met gebreken komt, ontstaat de noodzaak om in de geneeskunde oog te hebben voor een benadering die is gericht op </a:t>
            </a:r>
            <a:r>
              <a:rPr lang="nl-NL" sz="2400" b="1"/>
              <a:t>preventie</a:t>
            </a:r>
            <a:r>
              <a:rPr lang="nl-NL" sz="2400"/>
              <a:t> van pijn en ongemak, leefbaarheid en uiteindelijk een menswaardig sterven.</a:t>
            </a:r>
          </a:p>
          <a:p>
            <a:r>
              <a:rPr lang="nl-NL" sz="2400"/>
              <a:t>Preventie = het voorkomen van een ongewenste gebeurtenis of ziekte</a:t>
            </a:r>
          </a:p>
          <a:p>
            <a:endParaRPr lang="nl-NL" sz="2400"/>
          </a:p>
        </p:txBody>
      </p:sp>
    </p:spTree>
    <p:extLst>
      <p:ext uri="{BB962C8B-B14F-4D97-AF65-F5344CB8AC3E}">
        <p14:creationId xmlns:p14="http://schemas.microsoft.com/office/powerpoint/2010/main" val="2400668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86834" y="591344"/>
            <a:ext cx="3200400" cy="5585619"/>
          </a:xfrm>
        </p:spPr>
        <p:txBody>
          <a:bodyPr>
            <a:normAutofit/>
          </a:bodyPr>
          <a:lstStyle/>
          <a:p>
            <a:r>
              <a:rPr lang="nl-NL">
                <a:solidFill>
                  <a:srgbClr val="FFFFFF"/>
                </a:solidFill>
              </a:rPr>
              <a:t>Heden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p:cNvSpPr>
            <a:spLocks noGrp="1"/>
          </p:cNvSpPr>
          <p:nvPr>
            <p:ph idx="1"/>
          </p:nvPr>
        </p:nvSpPr>
        <p:spPr>
          <a:xfrm>
            <a:off x="4447308" y="591344"/>
            <a:ext cx="6906491" cy="5585619"/>
          </a:xfrm>
        </p:spPr>
        <p:txBody>
          <a:bodyPr anchor="ctr">
            <a:normAutofit/>
          </a:bodyPr>
          <a:lstStyle/>
          <a:p>
            <a:pPr lvl="0"/>
            <a:r>
              <a:rPr lang="nl-NL" b="1" dirty="0" err="1"/>
              <a:t>Healthy</a:t>
            </a:r>
            <a:r>
              <a:rPr lang="nl-NL" b="1" dirty="0"/>
              <a:t> </a:t>
            </a:r>
            <a:r>
              <a:rPr lang="nl-NL" b="1" dirty="0" err="1"/>
              <a:t>Ageing</a:t>
            </a:r>
            <a:r>
              <a:rPr lang="nl-NL" dirty="0"/>
              <a:t>, ofwel de vraag </a:t>
            </a:r>
            <a:r>
              <a:rPr lang="nl-NL" b="1" dirty="0"/>
              <a:t>hoe we zo gezond mogelijk oud kunnen worden</a:t>
            </a:r>
            <a:r>
              <a:rPr lang="nl-NL" dirty="0"/>
              <a:t>, is dé uitdaging van deze tijd, horen we overal in de media. Immers, nooit eerder hadden we te maken met zo'n grote </a:t>
            </a:r>
            <a:r>
              <a:rPr lang="nl-NL" b="1" dirty="0"/>
              <a:t>vergrijzing. </a:t>
            </a:r>
            <a:endParaRPr lang="nl-NL" dirty="0"/>
          </a:p>
          <a:p>
            <a:r>
              <a:rPr lang="nl-NL" b="1" dirty="0"/>
              <a:t>Vergrijzing </a:t>
            </a:r>
            <a:r>
              <a:rPr lang="nl-NL" dirty="0"/>
              <a:t>wat houdt dit in?</a:t>
            </a:r>
          </a:p>
          <a:p>
            <a:r>
              <a:rPr lang="nl-NL" b="1" dirty="0"/>
              <a:t>Video:</a:t>
            </a:r>
            <a:r>
              <a:rPr lang="nl-NL" dirty="0"/>
              <a:t> </a:t>
            </a:r>
            <a:r>
              <a:rPr lang="nl-NL" u="sng" dirty="0">
                <a:hlinkClick r:id="rId3"/>
              </a:rPr>
              <a:t>https://www.cbs.nl/nl-nl/visualisatie/2016/6/vergrijzing</a:t>
            </a:r>
            <a:endParaRPr lang="nl-NL" dirty="0"/>
          </a:p>
          <a:p>
            <a:endParaRPr lang="nl-NL" dirty="0"/>
          </a:p>
        </p:txBody>
      </p:sp>
    </p:spTree>
    <p:extLst>
      <p:ext uri="{BB962C8B-B14F-4D97-AF65-F5344CB8AC3E}">
        <p14:creationId xmlns:p14="http://schemas.microsoft.com/office/powerpoint/2010/main" val="4292794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86834" y="591344"/>
            <a:ext cx="3200400" cy="5585619"/>
          </a:xfrm>
        </p:spPr>
        <p:txBody>
          <a:bodyPr>
            <a:normAutofit/>
          </a:bodyPr>
          <a:lstStyle/>
          <a:p>
            <a:r>
              <a:rPr lang="nl-NL">
                <a:solidFill>
                  <a:srgbClr val="FFFFFF"/>
                </a:solidFill>
              </a:rPr>
              <a:t>Heden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p:cNvSpPr>
            <a:spLocks noGrp="1"/>
          </p:cNvSpPr>
          <p:nvPr>
            <p:ph idx="1"/>
          </p:nvPr>
        </p:nvSpPr>
        <p:spPr>
          <a:xfrm>
            <a:off x="4447308" y="591344"/>
            <a:ext cx="6906491" cy="5585619"/>
          </a:xfrm>
        </p:spPr>
        <p:txBody>
          <a:bodyPr anchor="ctr">
            <a:normAutofit/>
          </a:bodyPr>
          <a:lstStyle/>
          <a:p>
            <a:r>
              <a:rPr lang="nl-NL" sz="1800" dirty="0"/>
              <a:t>We worden met z’n allen steeds ouder en blijven steeds langer vitaal. Daarnaast kunnen we steeds meer ziektes behandelen. Dat is prachtig. </a:t>
            </a:r>
            <a:r>
              <a:rPr lang="nl-NL" sz="1800" b="1" dirty="0"/>
              <a:t>Tegelijk maken mensen zich zorgen over de toekomst van de zorg</a:t>
            </a:r>
            <a:r>
              <a:rPr lang="nl-NL" sz="1800" dirty="0"/>
              <a:t>, die veel geld kost en met een tekort aan werknemers kampt. Het ministerie van </a:t>
            </a:r>
            <a:r>
              <a:rPr lang="nl-NL" sz="1800" b="1" dirty="0"/>
              <a:t>Volksgezondheid, Welzijn en Sport </a:t>
            </a:r>
            <a:r>
              <a:rPr lang="nl-NL" sz="1800" dirty="0"/>
              <a:t>wil dat mensen erop kunnen vertrouwen dat de zorg goed, betaalbaar en beschikbaar is en blijft. </a:t>
            </a:r>
          </a:p>
          <a:p>
            <a:r>
              <a:rPr lang="nl-NL" sz="1800" dirty="0"/>
              <a:t>Om dat </a:t>
            </a:r>
            <a:r>
              <a:rPr lang="nl-NL" sz="1800" b="1" dirty="0"/>
              <a:t>te bereiken</a:t>
            </a:r>
            <a:r>
              <a:rPr lang="nl-NL" sz="1800" dirty="0"/>
              <a:t>, maakt het ministerie afspraken met zorgverleners om de zorg dichterbij huis te bieden als het kan en zetten we in op </a:t>
            </a:r>
            <a:r>
              <a:rPr lang="nl-NL" sz="1800" b="1" dirty="0"/>
              <a:t>preventie.</a:t>
            </a:r>
            <a:r>
              <a:rPr lang="nl-NL" sz="1800" dirty="0"/>
              <a:t> Mensen hoeven dan minder vaak naar het ziekenhuis of een instelling. Dat is prettiger voor patiënten. Ook bespaart dat kosten. Het ministerie werkt er hard aan om meer mensen te werven voor de zorg en het werk beter te organiseren. Bijvoorbeeld door een andere taakverdeling en slim gebruik van nieuwe technologie.</a:t>
            </a:r>
          </a:p>
          <a:p>
            <a:r>
              <a:rPr lang="nl-NL" sz="1800" b="1" dirty="0"/>
              <a:t>Beweging en fysieke gezondheid</a:t>
            </a:r>
            <a:r>
              <a:rPr lang="nl-NL" sz="1800" dirty="0"/>
              <a:t> is een belangrijk onderdeel om fit te blijven en het aantal ziektejaren terug te dringen.</a:t>
            </a:r>
          </a:p>
          <a:p>
            <a:endParaRPr lang="nl-NL" sz="1800" dirty="0"/>
          </a:p>
          <a:p>
            <a:pPr marL="0" indent="0">
              <a:buNone/>
            </a:pPr>
            <a:endParaRPr lang="nl-NL" sz="1800" dirty="0"/>
          </a:p>
        </p:txBody>
      </p:sp>
    </p:spTree>
    <p:extLst>
      <p:ext uri="{BB962C8B-B14F-4D97-AF65-F5344CB8AC3E}">
        <p14:creationId xmlns:p14="http://schemas.microsoft.com/office/powerpoint/2010/main" val="2372334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E3B7799-6B94-8C42-9E9D-C53909C54D74}"/>
              </a:ext>
            </a:extLst>
          </p:cNvPr>
          <p:cNvSpPr>
            <a:spLocks noGrp="1"/>
          </p:cNvSpPr>
          <p:nvPr>
            <p:ph type="title"/>
          </p:nvPr>
        </p:nvSpPr>
        <p:spPr>
          <a:xfrm>
            <a:off x="956826" y="1112969"/>
            <a:ext cx="3937298" cy="4166010"/>
          </a:xfrm>
        </p:spPr>
        <p:txBody>
          <a:bodyPr>
            <a:normAutofit/>
          </a:bodyPr>
          <a:lstStyle/>
          <a:p>
            <a:r>
              <a:rPr lang="nl-NL">
                <a:solidFill>
                  <a:srgbClr val="FFFFFF"/>
                </a:solidFill>
              </a:rPr>
              <a:t>Voordelen van bewegen</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6AA31D25-8A6C-0648-AD41-330D656D97D1}"/>
              </a:ext>
            </a:extLst>
          </p:cNvPr>
          <p:cNvSpPr>
            <a:spLocks noGrp="1"/>
          </p:cNvSpPr>
          <p:nvPr>
            <p:ph idx="1"/>
          </p:nvPr>
        </p:nvSpPr>
        <p:spPr>
          <a:xfrm>
            <a:off x="6096000" y="820879"/>
            <a:ext cx="5257799" cy="5437875"/>
          </a:xfrm>
        </p:spPr>
        <p:txBody>
          <a:bodyPr anchor="t">
            <a:normAutofit/>
          </a:bodyPr>
          <a:lstStyle/>
          <a:p>
            <a:r>
              <a:rPr lang="nl-NL" sz="2000" dirty="0"/>
              <a:t>Kleinere kans op hart- en vaatziekten.</a:t>
            </a:r>
          </a:p>
          <a:p>
            <a:r>
              <a:rPr lang="nl-NL" sz="2000" dirty="0"/>
              <a:t>Minder risico op verhoogde bloeddruk.</a:t>
            </a:r>
          </a:p>
          <a:p>
            <a:r>
              <a:rPr lang="nl-NL" sz="2000" dirty="0"/>
              <a:t>Verlaging van het totale vetgehalte in het bloed en verbetering van de verhouding tussen de goede en slechte cholesterol.</a:t>
            </a:r>
          </a:p>
          <a:p>
            <a:r>
              <a:rPr lang="nl-NL" sz="2000" dirty="0"/>
              <a:t>Sterkere spieren en botten.</a:t>
            </a:r>
          </a:p>
          <a:p>
            <a:r>
              <a:rPr lang="nl-NL" sz="2000" dirty="0"/>
              <a:t>Beweeglijke en buigzame gewrichten.</a:t>
            </a:r>
          </a:p>
          <a:p>
            <a:r>
              <a:rPr lang="nl-NL" sz="2000" dirty="0"/>
              <a:t>Grotere weerstand en kleinere vatbaarheid voor infecties.</a:t>
            </a:r>
          </a:p>
          <a:p>
            <a:r>
              <a:rPr lang="nl-NL" sz="2000" dirty="0"/>
              <a:t>Gemakkelijkere gewichtscontrole.</a:t>
            </a:r>
          </a:p>
          <a:p>
            <a:r>
              <a:rPr lang="nl-NL" sz="2000" dirty="0"/>
              <a:t>Beter slapen</a:t>
            </a:r>
          </a:p>
          <a:p>
            <a:r>
              <a:rPr lang="nl-NL" sz="2000" dirty="0"/>
              <a:t>Mentale energie</a:t>
            </a:r>
          </a:p>
          <a:p>
            <a:r>
              <a:rPr lang="nl-NL" sz="2000" dirty="0"/>
              <a:t>Sociale contacten</a:t>
            </a:r>
          </a:p>
          <a:p>
            <a:r>
              <a:rPr lang="nl-NL" sz="2000" dirty="0"/>
              <a:t>Stress verminderen</a:t>
            </a:r>
          </a:p>
          <a:p>
            <a:endParaRPr lang="nl-NL" sz="20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769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1054FA-3E84-D64C-B55F-A1838EEB923F}"/>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a:solidFill>
                  <a:schemeClr val="bg1"/>
                </a:solidFill>
              </a:rPr>
              <a:t>Nederlandse beweegrichtlijnen</a:t>
            </a:r>
          </a:p>
        </p:txBody>
      </p:sp>
      <p:pic>
        <p:nvPicPr>
          <p:cNvPr id="5" name="Tijdelijke aanduiding voor inhoud 4">
            <a:extLst>
              <a:ext uri="{FF2B5EF4-FFF2-40B4-BE49-F238E27FC236}">
                <a16:creationId xmlns:a16="http://schemas.microsoft.com/office/drawing/2014/main" id="{D2AF67E1-7FE1-AC46-8470-A9281A48F781}"/>
              </a:ext>
            </a:extLst>
          </p:cNvPr>
          <p:cNvPicPr>
            <a:picLocks noGrp="1" noChangeAspect="1"/>
          </p:cNvPicPr>
          <p:nvPr>
            <p:ph idx="1"/>
          </p:nvPr>
        </p:nvPicPr>
        <p:blipFill>
          <a:blip r:embed="rId3"/>
          <a:stretch>
            <a:fillRect/>
          </a:stretch>
        </p:blipFill>
        <p:spPr>
          <a:xfrm>
            <a:off x="2006600" y="1015885"/>
            <a:ext cx="8178799" cy="3680459"/>
          </a:xfrm>
          <a:prstGeom prst="rect">
            <a:avLst/>
          </a:prstGeom>
        </p:spPr>
      </p:pic>
      <p:sp>
        <p:nvSpPr>
          <p:cNvPr id="3" name="Rechthoek 2">
            <a:extLst>
              <a:ext uri="{FF2B5EF4-FFF2-40B4-BE49-F238E27FC236}">
                <a16:creationId xmlns:a16="http://schemas.microsoft.com/office/drawing/2014/main" id="{A76AB82C-6033-7C44-8FA1-7C03CB7026F7}"/>
              </a:ext>
            </a:extLst>
          </p:cNvPr>
          <p:cNvSpPr/>
          <p:nvPr/>
        </p:nvSpPr>
        <p:spPr>
          <a:xfrm>
            <a:off x="4821108" y="4866433"/>
            <a:ext cx="145507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nl-NL" sz="135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Beweegrichtlijnen</a:t>
            </a:r>
            <a:endParaRPr kumimoji="0" lang="nl-NL"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nl-NL"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3250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DA256-E252-644F-B085-55623D300CCA}"/>
              </a:ext>
            </a:extLst>
          </p:cNvPr>
          <p:cNvSpPr>
            <a:spLocks noGrp="1"/>
          </p:cNvSpPr>
          <p:nvPr>
            <p:ph type="title"/>
          </p:nvPr>
        </p:nvSpPr>
        <p:spPr/>
        <p:txBody>
          <a:bodyPr/>
          <a:lstStyle/>
          <a:p>
            <a:r>
              <a:rPr lang="nl-NL" dirty="0"/>
              <a:t>Koppeling naar de toekomst</a:t>
            </a:r>
          </a:p>
        </p:txBody>
      </p:sp>
      <p:pic>
        <p:nvPicPr>
          <p:cNvPr id="4" name="Onlinemedia 3" descr="Anton Scheurink over luie sporters en bewuster bewegen">
            <a:hlinkClick r:id="" action="ppaction://media"/>
            <a:extLst>
              <a:ext uri="{FF2B5EF4-FFF2-40B4-BE49-F238E27FC236}">
                <a16:creationId xmlns:a16="http://schemas.microsoft.com/office/drawing/2014/main" id="{DE14045F-84EF-4B4C-8206-14BC505FD38D}"/>
              </a:ext>
            </a:extLst>
          </p:cNvPr>
          <p:cNvPicPr>
            <a:picLocks noGrp="1" noRot="1" noChangeAspect="1"/>
          </p:cNvPicPr>
          <p:nvPr>
            <p:ph idx="1"/>
            <a:videoFile r:link="rId1"/>
          </p:nvPr>
        </p:nvPicPr>
        <p:blipFill>
          <a:blip r:embed="rId3"/>
          <a:stretch>
            <a:fillRect/>
          </a:stretch>
        </p:blipFill>
        <p:spPr>
          <a:xfrm>
            <a:off x="2246313" y="1825625"/>
            <a:ext cx="7700962" cy="4351338"/>
          </a:xfrm>
          <a:prstGeom prst="rect">
            <a:avLst/>
          </a:prstGeom>
        </p:spPr>
      </p:pic>
    </p:spTree>
    <p:extLst>
      <p:ext uri="{BB962C8B-B14F-4D97-AF65-F5344CB8AC3E}">
        <p14:creationId xmlns:p14="http://schemas.microsoft.com/office/powerpoint/2010/main" val="264473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E5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8200" y="171162"/>
            <a:ext cx="2840182" cy="2371148"/>
          </a:xfrm>
        </p:spPr>
        <p:txBody>
          <a:bodyPr vert="horz" lIns="91440" tIns="45720" rIns="91440" bIns="45720" rtlCol="0" anchor="ctr">
            <a:normAutofit/>
          </a:bodyPr>
          <a:lstStyle/>
          <a:p>
            <a:r>
              <a:rPr lang="en-US" sz="2500" kern="1200">
                <a:solidFill>
                  <a:srgbClr val="FFFFFF"/>
                </a:solidFill>
                <a:latin typeface="+mj-lt"/>
                <a:ea typeface="+mj-ea"/>
                <a:cs typeface="+mj-cs"/>
              </a:rPr>
              <a:t>Cijfers bewegingsrichtlijnen CBS</a:t>
            </a:r>
          </a:p>
        </p:txBody>
      </p:sp>
      <p:pic>
        <p:nvPicPr>
          <p:cNvPr id="5" name="Tijdelijke aanduiding voor inhoud 4">
            <a:extLst>
              <a:ext uri="{FF2B5EF4-FFF2-40B4-BE49-F238E27FC236}">
                <a16:creationId xmlns:a16="http://schemas.microsoft.com/office/drawing/2014/main" id="{285C3202-0A57-264C-BAD8-05C2C84A96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7933" y="674162"/>
            <a:ext cx="7347537" cy="5510652"/>
          </a:xfrm>
          <a:prstGeom prst="rect">
            <a:avLst/>
          </a:prstGeom>
        </p:spPr>
      </p:pic>
    </p:spTree>
    <p:extLst>
      <p:ext uri="{BB962C8B-B14F-4D97-AF65-F5344CB8AC3E}">
        <p14:creationId xmlns:p14="http://schemas.microsoft.com/office/powerpoint/2010/main" val="726200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260FE920-56EC-AE44-951C-AFF4F7BC4E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1957" y="643467"/>
            <a:ext cx="7428086"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818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5025BF-F272-474A-8FD1-465451BEA56D}"/>
              </a:ext>
            </a:extLst>
          </p:cNvPr>
          <p:cNvSpPr>
            <a:spLocks noGrp="1"/>
          </p:cNvSpPr>
          <p:nvPr>
            <p:ph type="title"/>
          </p:nvPr>
        </p:nvSpPr>
        <p:spPr/>
        <p:txBody>
          <a:bodyPr/>
          <a:lstStyle/>
          <a:p>
            <a:r>
              <a:rPr lang="nl-NL" dirty="0"/>
              <a:t>Hot topics, wat kunnen jullie zelf vinden of wat heb je gezien?</a:t>
            </a:r>
          </a:p>
        </p:txBody>
      </p:sp>
      <p:pic>
        <p:nvPicPr>
          <p:cNvPr id="5" name="Tijdelijke aanduiding voor inhoud 4" descr="Afbeelding met teken, tekening, doos, rood&#10;&#10;Automatisch gegenereerde beschrijving">
            <a:extLst>
              <a:ext uri="{FF2B5EF4-FFF2-40B4-BE49-F238E27FC236}">
                <a16:creationId xmlns:a16="http://schemas.microsoft.com/office/drawing/2014/main" id="{95F65909-CC35-8643-B992-E9CCFFFC74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9862" y="1825625"/>
            <a:ext cx="4932275" cy="4351338"/>
          </a:xfrm>
        </p:spPr>
      </p:pic>
    </p:spTree>
    <p:extLst>
      <p:ext uri="{BB962C8B-B14F-4D97-AF65-F5344CB8AC3E}">
        <p14:creationId xmlns:p14="http://schemas.microsoft.com/office/powerpoint/2010/main" val="3809319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7FD5B00-DE0C-4844-BEF9-E800059865AC}"/>
              </a:ext>
            </a:extLst>
          </p:cNvPr>
          <p:cNvSpPr>
            <a:spLocks noGrp="1"/>
          </p:cNvSpPr>
          <p:nvPr>
            <p:ph type="title"/>
          </p:nvPr>
        </p:nvSpPr>
        <p:spPr>
          <a:xfrm>
            <a:off x="1179226" y="826680"/>
            <a:ext cx="9833548" cy="1325563"/>
          </a:xfrm>
        </p:spPr>
        <p:txBody>
          <a:bodyPr>
            <a:normAutofit/>
          </a:bodyPr>
          <a:lstStyle/>
          <a:p>
            <a:pPr algn="ctr"/>
            <a:r>
              <a:rPr lang="nl-NL" sz="4000">
                <a:solidFill>
                  <a:srgbClr val="FFFFFF"/>
                </a:solidFill>
              </a:rPr>
              <a:t>Drijfveren volgens verkenning RIVM</a:t>
            </a:r>
          </a:p>
        </p:txBody>
      </p:sp>
      <p:graphicFrame>
        <p:nvGraphicFramePr>
          <p:cNvPr id="4" name="Tijdelijke aanduiding voor inhoud 3">
            <a:extLst>
              <a:ext uri="{FF2B5EF4-FFF2-40B4-BE49-F238E27FC236}">
                <a16:creationId xmlns:a16="http://schemas.microsoft.com/office/drawing/2014/main" id="{C54B6C08-BC88-3049-B75B-9185F77DF2B9}"/>
              </a:ext>
            </a:extLst>
          </p:cNvPr>
          <p:cNvGraphicFramePr>
            <a:graphicFrameLocks noGrp="1"/>
          </p:cNvGraphicFramePr>
          <p:nvPr>
            <p:ph idx="1"/>
            <p:extLst>
              <p:ext uri="{D42A27DB-BD31-4B8C-83A1-F6EECF244321}">
                <p14:modId xmlns:p14="http://schemas.microsoft.com/office/powerpoint/2010/main" val="3853123035"/>
              </p:ext>
            </p:extLst>
          </p:nvPr>
        </p:nvGraphicFramePr>
        <p:xfrm>
          <a:off x="2095117" y="2899956"/>
          <a:ext cx="8001766" cy="3131364"/>
        </p:xfrm>
        <a:graphic>
          <a:graphicData uri="http://schemas.openxmlformats.org/drawingml/2006/table">
            <a:tbl>
              <a:tblPr/>
              <a:tblGrid>
                <a:gridCol w="3948582">
                  <a:extLst>
                    <a:ext uri="{9D8B030D-6E8A-4147-A177-3AD203B41FA5}">
                      <a16:colId xmlns:a16="http://schemas.microsoft.com/office/drawing/2014/main" val="2874563902"/>
                    </a:ext>
                  </a:extLst>
                </a:gridCol>
                <a:gridCol w="4053184">
                  <a:extLst>
                    <a:ext uri="{9D8B030D-6E8A-4147-A177-3AD203B41FA5}">
                      <a16:colId xmlns:a16="http://schemas.microsoft.com/office/drawing/2014/main" val="3916782726"/>
                    </a:ext>
                  </a:extLst>
                </a:gridCol>
              </a:tblGrid>
              <a:tr h="782841">
                <a:tc>
                  <a:txBody>
                    <a:bodyPr/>
                    <a:lstStyle/>
                    <a:p>
                      <a:pPr algn="l" fontAlgn="t"/>
                      <a:r>
                        <a:rPr lang="nl-NL" sz="1100" b="1">
                          <a:effectLst/>
                        </a:rPr>
                        <a:t>Door Vriendschap Verenigd</a:t>
                      </a:r>
                      <a:endParaRPr lang="nl-NL" sz="1100">
                        <a:effectLst/>
                      </a:endParaRPr>
                    </a:p>
                  </a:txBody>
                  <a:tcPr marL="59334" marR="59334" marT="29667" marB="29667">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fontAlgn="t">
                        <a:buFont typeface="Arial" panose="020B0604020202020204" pitchFamily="34" charset="0"/>
                        <a:buChar char="•"/>
                      </a:pPr>
                      <a:r>
                        <a:rPr lang="nl-NL" sz="1100">
                          <a:effectLst/>
                        </a:rPr>
                        <a:t>Iedereen in de wijk mag meedoen</a:t>
                      </a:r>
                    </a:p>
                    <a:p>
                      <a:pPr fontAlgn="t">
                        <a:buFont typeface="Arial" panose="020B0604020202020204" pitchFamily="34" charset="0"/>
                        <a:buChar char="•"/>
                      </a:pPr>
                      <a:r>
                        <a:rPr lang="nl-NL" sz="1100">
                          <a:effectLst/>
                        </a:rPr>
                        <a:t>Sportiviteit en integriteit</a:t>
                      </a:r>
                    </a:p>
                    <a:p>
                      <a:pPr fontAlgn="t">
                        <a:buFont typeface="Arial" panose="020B0604020202020204" pitchFamily="34" charset="0"/>
                        <a:buChar char="•"/>
                      </a:pPr>
                      <a:r>
                        <a:rPr lang="nl-NL" sz="1100">
                          <a:effectLst/>
                        </a:rPr>
                        <a:t>Een veilige omgeving om samen te spelen</a:t>
                      </a:r>
                    </a:p>
                    <a:p>
                      <a:pPr fontAlgn="t">
                        <a:buFont typeface="Arial" panose="020B0604020202020204" pitchFamily="34" charset="0"/>
                        <a:buChar char="•"/>
                      </a:pPr>
                      <a:r>
                        <a:rPr lang="nl-NL" sz="1100">
                          <a:effectLst/>
                        </a:rPr>
                        <a:t>Dankzij de vereniging vinden mensen elkaar</a:t>
                      </a:r>
                    </a:p>
                  </a:txBody>
                  <a:tcPr marL="59334" marR="59334" marT="29667" marB="29667">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679773415"/>
                  </a:ext>
                </a:extLst>
              </a:tr>
              <a:tr h="782841">
                <a:tc>
                  <a:txBody>
                    <a:bodyPr/>
                    <a:lstStyle/>
                    <a:p>
                      <a:pPr algn="l" fontAlgn="t"/>
                      <a:r>
                        <a:rPr lang="nl-NL" sz="1100" b="1">
                          <a:effectLst/>
                        </a:rPr>
                        <a:t>Voel je fit</a:t>
                      </a:r>
                      <a:endParaRPr lang="nl-NL" sz="1100">
                        <a:effectLst/>
                      </a:endParaRPr>
                    </a:p>
                  </a:txBody>
                  <a:tcPr marL="59334" marR="59334" marT="29667" marB="29667">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fontAlgn="t">
                        <a:buFont typeface="Arial" panose="020B0604020202020204" pitchFamily="34" charset="0"/>
                        <a:buChar char="•"/>
                      </a:pPr>
                      <a:r>
                        <a:rPr lang="nl-NL" sz="1100">
                          <a:effectLst/>
                        </a:rPr>
                        <a:t>Een gezonde geest in een gezond lichaam</a:t>
                      </a:r>
                    </a:p>
                    <a:p>
                      <a:pPr fontAlgn="t">
                        <a:buFont typeface="Arial" panose="020B0604020202020204" pitchFamily="34" charset="0"/>
                        <a:buChar char="•"/>
                      </a:pPr>
                      <a:r>
                        <a:rPr lang="nl-NL" sz="1100">
                          <a:effectLst/>
                        </a:rPr>
                        <a:t>Lekker bewegen</a:t>
                      </a:r>
                    </a:p>
                    <a:p>
                      <a:pPr fontAlgn="t">
                        <a:buFont typeface="Arial" panose="020B0604020202020204" pitchFamily="34" charset="0"/>
                        <a:buChar char="•"/>
                      </a:pPr>
                      <a:r>
                        <a:rPr lang="nl-NL" sz="1100">
                          <a:effectLst/>
                        </a:rPr>
                        <a:t>Ontspanning en vitaliteit</a:t>
                      </a:r>
                    </a:p>
                    <a:p>
                      <a:pPr fontAlgn="t">
                        <a:buFont typeface="Arial" panose="020B0604020202020204" pitchFamily="34" charset="0"/>
                        <a:buChar char="•"/>
                      </a:pPr>
                      <a:r>
                        <a:rPr lang="nl-NL" sz="1100">
                          <a:effectLst/>
                        </a:rPr>
                        <a:t>Flexibel en met eigen regels</a:t>
                      </a:r>
                    </a:p>
                  </a:txBody>
                  <a:tcPr marL="59334" marR="59334" marT="29667" marB="29667">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934971614"/>
                  </a:ext>
                </a:extLst>
              </a:tr>
              <a:tr h="782841">
                <a:tc>
                  <a:txBody>
                    <a:bodyPr/>
                    <a:lstStyle/>
                    <a:p>
                      <a:pPr algn="l" fontAlgn="t"/>
                      <a:r>
                        <a:rPr lang="nl-NL" sz="1100" b="1">
                          <a:effectLst/>
                        </a:rPr>
                        <a:t>Naar de top</a:t>
                      </a:r>
                      <a:endParaRPr lang="nl-NL" sz="1100">
                        <a:effectLst/>
                      </a:endParaRPr>
                    </a:p>
                  </a:txBody>
                  <a:tcPr marL="59334" marR="59334" marT="29667" marB="29667">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fontAlgn="t">
                        <a:buFont typeface="Arial" panose="020B0604020202020204" pitchFamily="34" charset="0"/>
                        <a:buChar char="•"/>
                      </a:pPr>
                      <a:r>
                        <a:rPr lang="nl-NL" sz="1100">
                          <a:effectLst/>
                        </a:rPr>
                        <a:t>Medailles winnen voor Nederland</a:t>
                      </a:r>
                    </a:p>
                    <a:p>
                      <a:pPr fontAlgn="t">
                        <a:buFont typeface="Arial" panose="020B0604020202020204" pitchFamily="34" charset="0"/>
                        <a:buChar char="•"/>
                      </a:pPr>
                      <a:r>
                        <a:rPr lang="nl-NL" sz="1100">
                          <a:effectLst/>
                        </a:rPr>
                        <a:t>De beste zijn</a:t>
                      </a:r>
                    </a:p>
                    <a:p>
                      <a:pPr fontAlgn="t">
                        <a:buFont typeface="Arial" panose="020B0604020202020204" pitchFamily="34" charset="0"/>
                        <a:buChar char="•"/>
                      </a:pPr>
                      <a:r>
                        <a:rPr lang="nl-NL" sz="1100">
                          <a:effectLst/>
                        </a:rPr>
                        <a:t>Je grenzen verleggen</a:t>
                      </a:r>
                    </a:p>
                    <a:p>
                      <a:pPr fontAlgn="t">
                        <a:buFont typeface="Arial" panose="020B0604020202020204" pitchFamily="34" charset="0"/>
                        <a:buChar char="•"/>
                      </a:pPr>
                      <a:r>
                        <a:rPr lang="nl-NL" sz="1100">
                          <a:effectLst/>
                        </a:rPr>
                        <a:t>Talentontwikkeling</a:t>
                      </a:r>
                    </a:p>
                  </a:txBody>
                  <a:tcPr marL="59334" marR="59334" marT="29667" marB="29667">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264024747"/>
                  </a:ext>
                </a:extLst>
              </a:tr>
              <a:tr h="782841">
                <a:tc>
                  <a:txBody>
                    <a:bodyPr/>
                    <a:lstStyle/>
                    <a:p>
                      <a:pPr algn="l" fontAlgn="t"/>
                      <a:r>
                        <a:rPr lang="nl-NL" sz="1100" b="1">
                          <a:effectLst/>
                        </a:rPr>
                        <a:t>Leef mee</a:t>
                      </a:r>
                      <a:endParaRPr lang="nl-NL" sz="1100">
                        <a:effectLst/>
                      </a:endParaRPr>
                    </a:p>
                  </a:txBody>
                  <a:tcPr marL="59334" marR="59334" marT="29667" marB="29667">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fontAlgn="t">
                        <a:buFont typeface="Arial" panose="020B0604020202020204" pitchFamily="34" charset="0"/>
                        <a:buChar char="•"/>
                      </a:pPr>
                      <a:r>
                        <a:rPr lang="nl-NL" sz="1100">
                          <a:effectLst/>
                        </a:rPr>
                        <a:t>Supporter ben je voor het leven</a:t>
                      </a:r>
                    </a:p>
                    <a:p>
                      <a:pPr fontAlgn="t">
                        <a:buFont typeface="Arial" panose="020B0604020202020204" pitchFamily="34" charset="0"/>
                        <a:buChar char="•"/>
                      </a:pPr>
                      <a:r>
                        <a:rPr lang="nl-NL" sz="1100">
                          <a:effectLst/>
                        </a:rPr>
                        <a:t>Sporters volgen, aanmoedigen en steunen</a:t>
                      </a:r>
                    </a:p>
                    <a:p>
                      <a:pPr fontAlgn="t">
                        <a:buFont typeface="Arial" panose="020B0604020202020204" pitchFamily="34" charset="0"/>
                        <a:buChar char="•"/>
                      </a:pPr>
                      <a:r>
                        <a:rPr lang="nl-NL" sz="1100">
                          <a:effectLst/>
                        </a:rPr>
                        <a:t>Evenementen beleven</a:t>
                      </a:r>
                    </a:p>
                    <a:p>
                      <a:pPr fontAlgn="t">
                        <a:buFont typeface="Arial" panose="020B0604020202020204" pitchFamily="34" charset="0"/>
                        <a:buChar char="•"/>
                      </a:pPr>
                      <a:r>
                        <a:rPr lang="nl-NL" sz="1100">
                          <a:effectLst/>
                        </a:rPr>
                        <a:t>Uitslagen voorspellen</a:t>
                      </a:r>
                    </a:p>
                  </a:txBody>
                  <a:tcPr marL="59334" marR="59334" marT="29667" marB="29667">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742960944"/>
                  </a:ext>
                </a:extLst>
              </a:tr>
            </a:tbl>
          </a:graphicData>
        </a:graphic>
      </p:graphicFrame>
    </p:spTree>
    <p:extLst>
      <p:ext uri="{BB962C8B-B14F-4D97-AF65-F5344CB8AC3E}">
        <p14:creationId xmlns:p14="http://schemas.microsoft.com/office/powerpoint/2010/main" val="3528536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9402056-F896-484A-B068-F984522B8FE8}"/>
              </a:ext>
            </a:extLst>
          </p:cNvPr>
          <p:cNvSpPr>
            <a:spLocks noGrp="1"/>
          </p:cNvSpPr>
          <p:nvPr>
            <p:ph type="title"/>
          </p:nvPr>
        </p:nvSpPr>
        <p:spPr>
          <a:xfrm>
            <a:off x="970908" y="1220919"/>
            <a:ext cx="5425781" cy="2387600"/>
          </a:xfrm>
        </p:spPr>
        <p:txBody>
          <a:bodyPr vert="horz" lIns="91440" tIns="45720" rIns="91440" bIns="45720" rtlCol="0" anchor="b">
            <a:normAutofit/>
          </a:bodyPr>
          <a:lstStyle/>
          <a:p>
            <a:r>
              <a:rPr lang="en-US" sz="5100" kern="1200">
                <a:solidFill>
                  <a:schemeClr val="tx1"/>
                </a:solidFill>
                <a:latin typeface="+mj-lt"/>
                <a:ea typeface="+mj-ea"/>
                <a:cs typeface="+mj-cs"/>
              </a:rPr>
              <a:t>Probleemstelling op een andere wijze aanpakken</a:t>
            </a:r>
          </a:p>
        </p:txBody>
      </p:sp>
      <p:sp>
        <p:nvSpPr>
          <p:cNvPr id="3" name="Tijdelijke aanduiding voor inhoud 2">
            <a:extLst>
              <a:ext uri="{FF2B5EF4-FFF2-40B4-BE49-F238E27FC236}">
                <a16:creationId xmlns:a16="http://schemas.microsoft.com/office/drawing/2014/main" id="{57B53F89-0A22-CF43-A44F-2826A0687E85}"/>
              </a:ext>
            </a:extLst>
          </p:cNvPr>
          <p:cNvSpPr>
            <a:spLocks noGrp="1"/>
          </p:cNvSpPr>
          <p:nvPr>
            <p:ph idx="1"/>
          </p:nvPr>
        </p:nvSpPr>
        <p:spPr>
          <a:xfrm>
            <a:off x="970908" y="3700594"/>
            <a:ext cx="5425781" cy="1655762"/>
          </a:xfrm>
        </p:spPr>
        <p:txBody>
          <a:bodyPr vert="horz" lIns="91440" tIns="45720" rIns="91440" bIns="45720" rtlCol="0">
            <a:normAutofit fontScale="62500" lnSpcReduction="20000"/>
          </a:bodyPr>
          <a:lstStyle/>
          <a:p>
            <a:pPr marL="0" indent="0">
              <a:buNone/>
            </a:pPr>
            <a:r>
              <a:rPr lang="en-US" sz="2400" kern="1200" dirty="0">
                <a:solidFill>
                  <a:schemeClr val="tx1"/>
                </a:solidFill>
                <a:latin typeface="+mn-lt"/>
                <a:ea typeface="+mn-ea"/>
                <a:cs typeface="+mn-cs"/>
              </a:rPr>
              <a:t>Hoe </a:t>
            </a:r>
            <a:r>
              <a:rPr lang="en-US" sz="2400" kern="1200" dirty="0" err="1">
                <a:solidFill>
                  <a:schemeClr val="tx1"/>
                </a:solidFill>
                <a:latin typeface="+mn-lt"/>
                <a:ea typeface="+mn-ea"/>
                <a:cs typeface="+mn-cs"/>
              </a:rPr>
              <a:t>zorgen</a:t>
            </a:r>
            <a:r>
              <a:rPr lang="en-US" sz="2400" kern="1200" dirty="0">
                <a:solidFill>
                  <a:schemeClr val="tx1"/>
                </a:solidFill>
                <a:latin typeface="+mn-lt"/>
                <a:ea typeface="+mn-ea"/>
                <a:cs typeface="+mn-cs"/>
              </a:rPr>
              <a:t> we </a:t>
            </a:r>
            <a:r>
              <a:rPr lang="en-US" sz="2400" kern="1200" dirty="0" err="1">
                <a:solidFill>
                  <a:schemeClr val="tx1"/>
                </a:solidFill>
                <a:latin typeface="+mn-lt"/>
                <a:ea typeface="+mn-ea"/>
                <a:cs typeface="+mn-cs"/>
              </a:rPr>
              <a:t>voor</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voldoende</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beweging</a:t>
            </a:r>
            <a:r>
              <a:rPr lang="en-US" sz="2400" kern="1200" dirty="0">
                <a:solidFill>
                  <a:schemeClr val="tx1"/>
                </a:solidFill>
                <a:latin typeface="+mn-lt"/>
                <a:ea typeface="+mn-ea"/>
                <a:cs typeface="+mn-cs"/>
              </a:rPr>
              <a:t> in de </a:t>
            </a:r>
            <a:r>
              <a:rPr lang="en-US" sz="2400" kern="1200" dirty="0" err="1">
                <a:solidFill>
                  <a:schemeClr val="tx1"/>
                </a:solidFill>
                <a:latin typeface="+mn-lt"/>
                <a:ea typeface="+mn-ea"/>
                <a:cs typeface="+mn-cs"/>
              </a:rPr>
              <a:t>stad</a:t>
            </a:r>
            <a:r>
              <a:rPr lang="en-US" sz="2400" kern="1200" dirty="0">
                <a:solidFill>
                  <a:schemeClr val="tx1"/>
                </a:solidFill>
                <a:latin typeface="+mn-lt"/>
                <a:ea typeface="+mn-ea"/>
                <a:cs typeface="+mn-cs"/>
              </a:rPr>
              <a:t> van de </a:t>
            </a:r>
            <a:r>
              <a:rPr lang="en-US" sz="2400" kern="1200" dirty="0" err="1">
                <a:solidFill>
                  <a:schemeClr val="tx1"/>
                </a:solidFill>
                <a:latin typeface="+mn-lt"/>
                <a:ea typeface="+mn-ea"/>
                <a:cs typeface="+mn-cs"/>
              </a:rPr>
              <a:t>toekomst</a:t>
            </a:r>
            <a:r>
              <a:rPr lang="en-US" sz="2400" kern="1200" dirty="0">
                <a:solidFill>
                  <a:schemeClr val="tx1"/>
                </a:solidFill>
                <a:latin typeface="+mn-lt"/>
                <a:ea typeface="+mn-ea"/>
                <a:cs typeface="+mn-cs"/>
              </a:rPr>
              <a:t>?</a:t>
            </a:r>
          </a:p>
          <a:p>
            <a:pPr marL="0" indent="0">
              <a:buNone/>
            </a:pPr>
            <a:r>
              <a:rPr lang="en-US" sz="2400" kern="1200" dirty="0" err="1">
                <a:solidFill>
                  <a:schemeClr val="tx1"/>
                </a:solidFill>
                <a:latin typeface="+mn-lt"/>
                <a:ea typeface="+mn-ea"/>
                <a:cs typeface="+mn-cs"/>
              </a:rPr>
              <a:t>Thuis</a:t>
            </a:r>
            <a:r>
              <a:rPr lang="en-US" sz="2400" dirty="0"/>
              <a:t>?</a:t>
            </a:r>
            <a:endParaRPr lang="en-US" sz="2400" kern="1200" dirty="0">
              <a:solidFill>
                <a:schemeClr val="tx1"/>
              </a:solidFill>
              <a:latin typeface="+mn-lt"/>
              <a:ea typeface="+mn-ea"/>
              <a:cs typeface="+mn-cs"/>
            </a:endParaRPr>
          </a:p>
          <a:p>
            <a:pPr marL="0" indent="0">
              <a:buNone/>
            </a:pPr>
            <a:r>
              <a:rPr lang="en-US" sz="2400" kern="1200" dirty="0">
                <a:solidFill>
                  <a:schemeClr val="tx1"/>
                </a:solidFill>
                <a:latin typeface="+mn-lt"/>
                <a:ea typeface="+mn-ea"/>
                <a:cs typeface="+mn-cs"/>
              </a:rPr>
              <a:t>Op het </a:t>
            </a:r>
            <a:r>
              <a:rPr lang="en-US" sz="2400" kern="1200" dirty="0" err="1">
                <a:solidFill>
                  <a:schemeClr val="tx1"/>
                </a:solidFill>
                <a:latin typeface="+mn-lt"/>
                <a:ea typeface="+mn-ea"/>
                <a:cs typeface="+mn-cs"/>
              </a:rPr>
              <a:t>werk</a:t>
            </a:r>
            <a:r>
              <a:rPr lang="en-US" sz="2400" kern="1200" dirty="0">
                <a:solidFill>
                  <a:schemeClr val="tx1"/>
                </a:solidFill>
                <a:latin typeface="+mn-lt"/>
                <a:ea typeface="+mn-ea"/>
                <a:cs typeface="+mn-cs"/>
              </a:rPr>
              <a:t>?</a:t>
            </a:r>
          </a:p>
          <a:p>
            <a:pPr marL="0" indent="0">
              <a:buNone/>
            </a:pPr>
            <a:r>
              <a:rPr lang="en-US" sz="2400" dirty="0"/>
              <a:t>Op school?</a:t>
            </a:r>
          </a:p>
          <a:p>
            <a:pPr marL="0" indent="0">
              <a:buNone/>
            </a:pPr>
            <a:r>
              <a:rPr lang="en-US" sz="2400" kern="1200" dirty="0" err="1">
                <a:solidFill>
                  <a:schemeClr val="tx1"/>
                </a:solidFill>
                <a:latin typeface="+mn-lt"/>
                <a:ea typeface="+mn-ea"/>
                <a:cs typeface="+mn-cs"/>
              </a:rPr>
              <a:t>Vrijetijd</a:t>
            </a:r>
            <a:r>
              <a:rPr lang="en-US" sz="2400" dirty="0"/>
              <a:t>?</a:t>
            </a:r>
            <a:endParaRPr lang="en-US" sz="2400" kern="1200" dirty="0">
              <a:solidFill>
                <a:schemeClr val="tx1"/>
              </a:solidFill>
              <a:latin typeface="+mn-lt"/>
              <a:ea typeface="+mn-ea"/>
              <a:cs typeface="+mn-cs"/>
            </a:endParaRPr>
          </a:p>
        </p:txBody>
      </p:sp>
      <p:sp>
        <p:nvSpPr>
          <p:cNvPr id="10"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8110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1">
            <a:extLst>
              <a:ext uri="{FF2B5EF4-FFF2-40B4-BE49-F238E27FC236}">
                <a16:creationId xmlns:a16="http://schemas.microsoft.com/office/drawing/2014/main" id="{9425D4AB-CD98-4DD6-9398-3C8961DE0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69" y="0"/>
            <a:ext cx="7552931"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3">
            <a:extLst>
              <a:ext uri="{FF2B5EF4-FFF2-40B4-BE49-F238E27FC236}">
                <a16:creationId xmlns:a16="http://schemas.microsoft.com/office/drawing/2014/main" id="{97818316-E7CB-4E73-AF79-E9CAB873E7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814167" y="802955"/>
            <a:ext cx="4133690" cy="1454051"/>
          </a:xfrm>
        </p:spPr>
        <p:txBody>
          <a:bodyPr>
            <a:normAutofit/>
          </a:bodyPr>
          <a:lstStyle/>
          <a:p>
            <a:r>
              <a:rPr lang="nl-NL" sz="4000">
                <a:solidFill>
                  <a:srgbClr val="000000"/>
                </a:solidFill>
              </a:rPr>
              <a:t>Opdracht indien geen keuzedeel</a:t>
            </a:r>
          </a:p>
        </p:txBody>
      </p:sp>
      <p:sp>
        <p:nvSpPr>
          <p:cNvPr id="24" name="Oval 15">
            <a:extLst>
              <a:ext uri="{FF2B5EF4-FFF2-40B4-BE49-F238E27FC236}">
                <a16:creationId xmlns:a16="http://schemas.microsoft.com/office/drawing/2014/main" id="{D8B47C9F-A960-4902-8507-38F18DD3D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695" y="511733"/>
            <a:ext cx="1857636" cy="1857636"/>
          </a:xfrm>
          <a:prstGeom prst="ellipse">
            <a:avLst/>
          </a:prstGeom>
          <a:solidFill>
            <a:srgbClr val="FFFFFF"/>
          </a:solidFill>
          <a:ln>
            <a:gradFill>
              <a:gsLst>
                <a:gs pos="0">
                  <a:schemeClr val="accent4"/>
                </a:gs>
                <a:gs pos="23000">
                  <a:schemeClr val="accent4"/>
                </a:gs>
                <a:gs pos="83000">
                  <a:schemeClr val="accent2"/>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Let the battle commence with Apple Watch Activity Competitions."/>
          <p:cNvPicPr/>
          <p:nvPr/>
        </p:nvPicPr>
        <p:blipFill>
          <a:blip r:embed="rId4" cstate="print">
            <a:extLst>
              <a:ext uri="{28A0092B-C50C-407E-A947-70E740481C1C}">
                <a14:useLocalDpi xmlns:a14="http://schemas.microsoft.com/office/drawing/2010/main" val="0"/>
              </a:ext>
            </a:extLst>
          </a:blip>
          <a:stretch>
            <a:fillRect/>
          </a:stretch>
        </p:blipFill>
        <p:spPr bwMode="auto">
          <a:xfrm>
            <a:off x="5959218" y="985600"/>
            <a:ext cx="1272591" cy="909902"/>
          </a:xfrm>
          <a:prstGeom prst="rect">
            <a:avLst/>
          </a:prstGeom>
          <a:noFill/>
        </p:spPr>
      </p:pic>
      <p:sp>
        <p:nvSpPr>
          <p:cNvPr id="3" name="Tijdelijke aanduiding voor inhoud 2"/>
          <p:cNvSpPr>
            <a:spLocks noGrp="1"/>
          </p:cNvSpPr>
          <p:nvPr>
            <p:ph idx="1"/>
          </p:nvPr>
        </p:nvSpPr>
        <p:spPr>
          <a:xfrm>
            <a:off x="814166" y="2244212"/>
            <a:ext cx="4545929" cy="4315177"/>
          </a:xfrm>
        </p:spPr>
        <p:txBody>
          <a:bodyPr anchor="ctr">
            <a:normAutofit/>
          </a:bodyPr>
          <a:lstStyle/>
          <a:p>
            <a:pPr marL="0" indent="0">
              <a:buNone/>
            </a:pPr>
            <a:r>
              <a:rPr lang="nl-NL" sz="1300" b="1" dirty="0">
                <a:solidFill>
                  <a:srgbClr val="000000"/>
                </a:solidFill>
              </a:rPr>
              <a:t>Bedenk een compleet vernieuwend spel of activiteit waardoor volwassenen meer gaan bewegen in de toekomst (2050).</a:t>
            </a:r>
          </a:p>
          <a:p>
            <a:pPr marL="0" indent="0">
              <a:buNone/>
            </a:pPr>
            <a:r>
              <a:rPr lang="nl-NL" sz="1300" dirty="0">
                <a:solidFill>
                  <a:srgbClr val="000000"/>
                </a:solidFill>
              </a:rPr>
              <a:t>Je kunt hierbij denken aan vernieuwde </a:t>
            </a:r>
            <a:r>
              <a:rPr lang="nl-NL" sz="1300" dirty="0" err="1">
                <a:solidFill>
                  <a:srgbClr val="000000"/>
                </a:solidFill>
              </a:rPr>
              <a:t>Fitbits</a:t>
            </a:r>
            <a:r>
              <a:rPr lang="nl-NL" sz="1300" dirty="0">
                <a:solidFill>
                  <a:srgbClr val="000000"/>
                </a:solidFill>
              </a:rPr>
              <a:t>, </a:t>
            </a:r>
            <a:r>
              <a:rPr lang="nl-NL" sz="1300" dirty="0" err="1">
                <a:solidFill>
                  <a:srgbClr val="000000"/>
                </a:solidFill>
              </a:rPr>
              <a:t>iWatches</a:t>
            </a:r>
            <a:r>
              <a:rPr lang="nl-NL" sz="1300" dirty="0">
                <a:solidFill>
                  <a:srgbClr val="000000"/>
                </a:solidFill>
              </a:rPr>
              <a:t>, </a:t>
            </a:r>
            <a:r>
              <a:rPr lang="nl-NL" sz="1300" dirty="0" err="1">
                <a:solidFill>
                  <a:srgbClr val="000000"/>
                </a:solidFill>
              </a:rPr>
              <a:t>wi</a:t>
            </a:r>
            <a:r>
              <a:rPr lang="nl-NL" sz="1300" dirty="0">
                <a:solidFill>
                  <a:srgbClr val="000000"/>
                </a:solidFill>
              </a:rPr>
              <a:t>, robots, visuele videogames of iets totaal nieuws wat we nu nog helemaal niet kennen. Tip: Doe eerst wat Research, het mag namelijk nog niet bestaan.</a:t>
            </a:r>
          </a:p>
          <a:p>
            <a:pPr marL="0" indent="0">
              <a:buNone/>
            </a:pPr>
            <a:r>
              <a:rPr lang="nl-NL" sz="1300" b="1" dirty="0">
                <a:solidFill>
                  <a:srgbClr val="000000"/>
                </a:solidFill>
              </a:rPr>
              <a:t>Maak een kort filmpje </a:t>
            </a:r>
          </a:p>
          <a:p>
            <a:pPr marL="0" indent="0">
              <a:buNone/>
            </a:pPr>
            <a:r>
              <a:rPr lang="nl-NL" sz="1300" dirty="0">
                <a:solidFill>
                  <a:srgbClr val="000000"/>
                </a:solidFill>
              </a:rPr>
              <a:t>Verwerkt naast je idee de volgende zaken:</a:t>
            </a:r>
          </a:p>
          <a:p>
            <a:pPr marL="0" indent="0">
              <a:buNone/>
            </a:pPr>
            <a:r>
              <a:rPr lang="nl-NL" sz="1300" dirty="0">
                <a:solidFill>
                  <a:srgbClr val="000000"/>
                </a:solidFill>
              </a:rPr>
              <a:t>Wat zorgt ervoor dat ze (meer) gaan bewegen, </a:t>
            </a:r>
          </a:p>
          <a:p>
            <a:pPr marL="0" indent="0">
              <a:buNone/>
            </a:pPr>
            <a:r>
              <a:rPr lang="nl-NL" sz="1300" dirty="0">
                <a:solidFill>
                  <a:srgbClr val="000000"/>
                </a:solidFill>
              </a:rPr>
              <a:t>Wat houdt ze tegen, wat laat ze stoppen, </a:t>
            </a:r>
          </a:p>
          <a:p>
            <a:pPr marL="0" indent="0">
              <a:buNone/>
            </a:pPr>
            <a:r>
              <a:rPr lang="nl-NL" sz="1300" dirty="0">
                <a:solidFill>
                  <a:srgbClr val="000000"/>
                </a:solidFill>
              </a:rPr>
              <a:t>Waardoor blijven ze bewegen, </a:t>
            </a:r>
          </a:p>
          <a:p>
            <a:pPr marL="0" indent="0">
              <a:buNone/>
            </a:pPr>
            <a:r>
              <a:rPr lang="nl-NL" sz="1300" dirty="0">
                <a:solidFill>
                  <a:srgbClr val="000000"/>
                </a:solidFill>
              </a:rPr>
              <a:t>Welke manieren van bewegen zijn er voor de doelgroep, hebben ze een doel/ visie voor ogen zo ja? Wat dan? bewegen ze liever samen of alleen, bewegen ze liever kort en intensief of lang en relax en waarom beweegt de een meer dan de ander?  </a:t>
            </a:r>
          </a:p>
          <a:p>
            <a:pPr marL="0" indent="0">
              <a:buNone/>
            </a:pPr>
            <a:endParaRPr lang="nl-NL" sz="1300" dirty="0">
              <a:solidFill>
                <a:srgbClr val="000000"/>
              </a:solidFill>
            </a:endParaRPr>
          </a:p>
        </p:txBody>
      </p:sp>
      <p:sp>
        <p:nvSpPr>
          <p:cNvPr id="25" name="Oval 17">
            <a:extLst>
              <a:ext uri="{FF2B5EF4-FFF2-40B4-BE49-F238E27FC236}">
                <a16:creationId xmlns:a16="http://schemas.microsoft.com/office/drawing/2014/main" id="{D4E15E95-445D-4A45-BC1E-8468CE170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677" y="2933578"/>
            <a:ext cx="2737876" cy="2737876"/>
          </a:xfrm>
          <a:prstGeom prst="ellipse">
            <a:avLst/>
          </a:prstGeom>
          <a:solidFill>
            <a:srgbClr val="FFFFFF"/>
          </a:solidFill>
          <a:ln>
            <a:gradFill>
              <a:gsLst>
                <a:gs pos="0">
                  <a:schemeClr val="accent4"/>
                </a:gs>
                <a:gs pos="23000">
                  <a:schemeClr val="accent4"/>
                </a:gs>
                <a:gs pos="83000">
                  <a:schemeClr val="accent2"/>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75">
            <a:extLst>
              <a:ext uri="{FF2B5EF4-FFF2-40B4-BE49-F238E27FC236}">
                <a16:creationId xmlns:a16="http://schemas.microsoft.com/office/drawing/2014/main" id="{133B9781-B73C-44F8-97CB-D1807A63B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996" y="-26552"/>
            <a:ext cx="4082004" cy="3428999"/>
          </a:xfrm>
          <a:custGeom>
            <a:avLst/>
            <a:gdLst>
              <a:gd name="connsiteX0" fmla="*/ 350681 w 4082004"/>
              <a:gd name="connsiteY0" fmla="*/ 0 h 3428999"/>
              <a:gd name="connsiteX1" fmla="*/ 4082004 w 4082004"/>
              <a:gd name="connsiteY1" fmla="*/ 0 h 3428999"/>
              <a:gd name="connsiteX2" fmla="*/ 4082004 w 4082004"/>
              <a:gd name="connsiteY2" fmla="*/ 2444823 h 3428999"/>
              <a:gd name="connsiteX3" fmla="*/ 4081788 w 4082004"/>
              <a:gd name="connsiteY3" fmla="*/ 2445178 h 3428999"/>
              <a:gd name="connsiteX4" fmla="*/ 2231442 w 4082004"/>
              <a:gd name="connsiteY4" fmla="*/ 3428999 h 3428999"/>
              <a:gd name="connsiteX5" fmla="*/ 0 w 4082004"/>
              <a:gd name="connsiteY5" fmla="*/ 1197557 h 3428999"/>
              <a:gd name="connsiteX6" fmla="*/ 269323 w 4082004"/>
              <a:gd name="connsiteY6" fmla="*/ 133920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2004" h="3428999">
                <a:moveTo>
                  <a:pt x="350681" y="0"/>
                </a:moveTo>
                <a:lnTo>
                  <a:pt x="4082004" y="0"/>
                </a:lnTo>
                <a:lnTo>
                  <a:pt x="4082004" y="2444823"/>
                </a:lnTo>
                <a:lnTo>
                  <a:pt x="4081788" y="2445178"/>
                </a:lnTo>
                <a:cubicBezTo>
                  <a:pt x="3680782" y="3038745"/>
                  <a:pt x="3001686" y="3428999"/>
                  <a:pt x="2231442" y="3428999"/>
                </a:cubicBezTo>
                <a:cubicBezTo>
                  <a:pt x="999051" y="3428999"/>
                  <a:pt x="0" y="2429948"/>
                  <a:pt x="0" y="1197557"/>
                </a:cubicBezTo>
                <a:cubicBezTo>
                  <a:pt x="0" y="812435"/>
                  <a:pt x="97564" y="450100"/>
                  <a:pt x="269323" y="133920"/>
                </a:cubicBezTo>
                <a:close/>
              </a:path>
            </a:pathLst>
          </a:custGeom>
          <a:solidFill>
            <a:srgbClr val="FFFFFF"/>
          </a:solidFill>
          <a:ln>
            <a:gradFill>
              <a:gsLst>
                <a:gs pos="0">
                  <a:schemeClr val="accent4"/>
                </a:gs>
                <a:gs pos="23000">
                  <a:schemeClr val="accent4"/>
                </a:gs>
                <a:gs pos="83000">
                  <a:schemeClr val="accent2"/>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Afbeelding 6" descr="Afbeeldingsresultaat voor future game city outside people real"/>
          <p:cNvPicPr/>
          <p:nvPr/>
        </p:nvPicPr>
        <p:blipFill>
          <a:blip r:embed="rId5" cstate="print">
            <a:extLst>
              <a:ext uri="{28A0092B-C50C-407E-A947-70E740481C1C}">
                <a14:useLocalDpi xmlns:a14="http://schemas.microsoft.com/office/drawing/2010/main" val="0"/>
              </a:ext>
            </a:extLst>
          </a:blip>
          <a:stretch>
            <a:fillRect/>
          </a:stretch>
        </p:blipFill>
        <p:spPr bwMode="auto">
          <a:xfrm>
            <a:off x="8645815" y="349856"/>
            <a:ext cx="3217333" cy="2043006"/>
          </a:xfrm>
          <a:prstGeom prst="rect">
            <a:avLst/>
          </a:prstGeom>
          <a:noFill/>
        </p:spPr>
      </p:pic>
      <p:pic>
        <p:nvPicPr>
          <p:cNvPr id="6" name="Afbeelding 5" descr="Afbeeldingsresultaat voor dancing sport game step china indoor"/>
          <p:cNvPicPr/>
          <p:nvPr/>
        </p:nvPicPr>
        <p:blipFill>
          <a:blip r:embed="rId6">
            <a:extLst>
              <a:ext uri="{28A0092B-C50C-407E-A947-70E740481C1C}">
                <a14:useLocalDpi xmlns:a14="http://schemas.microsoft.com/office/drawing/2010/main" val="0"/>
              </a:ext>
            </a:extLst>
          </a:blip>
          <a:stretch>
            <a:fillRect/>
          </a:stretch>
        </p:blipFill>
        <p:spPr bwMode="auto">
          <a:xfrm>
            <a:off x="6521079" y="3434981"/>
            <a:ext cx="1735071" cy="1735071"/>
          </a:xfrm>
          <a:prstGeom prst="rect">
            <a:avLst/>
          </a:prstGeom>
          <a:noFill/>
        </p:spPr>
      </p:pic>
      <p:sp>
        <p:nvSpPr>
          <p:cNvPr id="22" name="Freeform 79">
            <a:extLst>
              <a:ext uri="{FF2B5EF4-FFF2-40B4-BE49-F238E27FC236}">
                <a16:creationId xmlns:a16="http://schemas.microsoft.com/office/drawing/2014/main" id="{1FCEDCAD-7B1A-4AE2-818E-D93A4875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3618" y="4326947"/>
            <a:ext cx="3068382" cy="2540529"/>
          </a:xfrm>
          <a:custGeom>
            <a:avLst/>
            <a:gdLst>
              <a:gd name="connsiteX0" fmla="*/ 1612418 w 3068382"/>
              <a:gd name="connsiteY0" fmla="*/ 0 h 2540529"/>
              <a:gd name="connsiteX1" fmla="*/ 3030226 w 3068382"/>
              <a:gd name="connsiteY1" fmla="*/ 843844 h 2540529"/>
              <a:gd name="connsiteX2" fmla="*/ 3068382 w 3068382"/>
              <a:gd name="connsiteY2" fmla="*/ 923051 h 2540529"/>
              <a:gd name="connsiteX3" fmla="*/ 3068382 w 3068382"/>
              <a:gd name="connsiteY3" fmla="*/ 2301785 h 2540529"/>
              <a:gd name="connsiteX4" fmla="*/ 3030226 w 3068382"/>
              <a:gd name="connsiteY4" fmla="*/ 2380992 h 2540529"/>
              <a:gd name="connsiteX5" fmla="*/ 2949460 w 3068382"/>
              <a:gd name="connsiteY5" fmla="*/ 2513937 h 2540529"/>
              <a:gd name="connsiteX6" fmla="*/ 2929575 w 3068382"/>
              <a:gd name="connsiteY6" fmla="*/ 2540529 h 2540529"/>
              <a:gd name="connsiteX7" fmla="*/ 295261 w 3068382"/>
              <a:gd name="connsiteY7" fmla="*/ 2540529 h 2540529"/>
              <a:gd name="connsiteX8" fmla="*/ 275376 w 3068382"/>
              <a:gd name="connsiteY8" fmla="*/ 2513937 h 2540529"/>
              <a:gd name="connsiteX9" fmla="*/ 0 w 3068382"/>
              <a:gd name="connsiteY9" fmla="*/ 1612418 h 2540529"/>
              <a:gd name="connsiteX10" fmla="*/ 1612418 w 3068382"/>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8382" h="2540529">
                <a:moveTo>
                  <a:pt x="1612418" y="0"/>
                </a:moveTo>
                <a:cubicBezTo>
                  <a:pt x="2224646" y="0"/>
                  <a:pt x="2757180" y="341213"/>
                  <a:pt x="3030226" y="843844"/>
                </a:cubicBezTo>
                <a:lnTo>
                  <a:pt x="3068382" y="923051"/>
                </a:lnTo>
                <a:lnTo>
                  <a:pt x="3068382" y="2301785"/>
                </a:lnTo>
                <a:lnTo>
                  <a:pt x="3030226" y="2380992"/>
                </a:lnTo>
                <a:cubicBezTo>
                  <a:pt x="3005403"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4"/>
                </a:gs>
                <a:gs pos="23000">
                  <a:schemeClr val="accent4"/>
                </a:gs>
                <a:gs pos="83000">
                  <a:schemeClr val="accent2"/>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Afbeelding 4" descr="Afbeeldingsresultaat voor video game bril"/>
          <p:cNvPicPr/>
          <p:nvPr/>
        </p:nvPicPr>
        <p:blipFill>
          <a:blip r:embed="rId7" cstate="print">
            <a:extLst>
              <a:ext uri="{28A0092B-C50C-407E-A947-70E740481C1C}">
                <a14:useLocalDpi xmlns:a14="http://schemas.microsoft.com/office/drawing/2010/main" val="0"/>
              </a:ext>
            </a:extLst>
          </a:blip>
          <a:stretch>
            <a:fillRect/>
          </a:stretch>
        </p:blipFill>
        <p:spPr bwMode="auto">
          <a:xfrm>
            <a:off x="9540046" y="5111132"/>
            <a:ext cx="2345355" cy="1448257"/>
          </a:xfrm>
          <a:prstGeom prst="rect">
            <a:avLst/>
          </a:prstGeom>
          <a:noFill/>
        </p:spPr>
      </p:pic>
    </p:spTree>
    <p:extLst>
      <p:ext uri="{BB962C8B-B14F-4D97-AF65-F5344CB8AC3E}">
        <p14:creationId xmlns:p14="http://schemas.microsoft.com/office/powerpoint/2010/main" val="794236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92F3C9-6A88-7B49-94A9-43244DD232A7}"/>
              </a:ext>
            </a:extLst>
          </p:cNvPr>
          <p:cNvSpPr>
            <a:spLocks noGrp="1"/>
          </p:cNvSpPr>
          <p:nvPr>
            <p:ph type="title"/>
          </p:nvPr>
        </p:nvSpPr>
        <p:spPr/>
        <p:txBody>
          <a:bodyPr/>
          <a:lstStyle/>
          <a:p>
            <a:r>
              <a:rPr lang="nl-NL" dirty="0"/>
              <a:t>In relatie tot het onderwerp vandaag</a:t>
            </a:r>
          </a:p>
        </p:txBody>
      </p:sp>
      <p:sp>
        <p:nvSpPr>
          <p:cNvPr id="3" name="Tijdelijke aanduiding voor inhoud 2">
            <a:extLst>
              <a:ext uri="{FF2B5EF4-FFF2-40B4-BE49-F238E27FC236}">
                <a16:creationId xmlns:a16="http://schemas.microsoft.com/office/drawing/2014/main" id="{F52ECE3C-92B1-9545-A530-D153E22E37F9}"/>
              </a:ext>
            </a:extLst>
          </p:cNvPr>
          <p:cNvSpPr>
            <a:spLocks noGrp="1"/>
          </p:cNvSpPr>
          <p:nvPr>
            <p:ph idx="1"/>
          </p:nvPr>
        </p:nvSpPr>
        <p:spPr/>
        <p:txBody>
          <a:bodyPr/>
          <a:lstStyle/>
          <a:p>
            <a:r>
              <a:rPr lang="nl-NL" dirty="0">
                <a:hlinkClick r:id="rId2"/>
              </a:rPr>
              <a:t>https://www.allesoversport.nl/thema/gezonde-leefstijl/wat-adviseert-de-who-in-de-internationale-beweegrichtlijnen/</a:t>
            </a:r>
            <a:endParaRPr lang="nl-NL" dirty="0"/>
          </a:p>
          <a:p>
            <a:endParaRPr lang="nl-NL" dirty="0"/>
          </a:p>
        </p:txBody>
      </p:sp>
    </p:spTree>
    <p:extLst>
      <p:ext uri="{BB962C8B-B14F-4D97-AF65-F5344CB8AC3E}">
        <p14:creationId xmlns:p14="http://schemas.microsoft.com/office/powerpoint/2010/main" val="3579624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Leerdoelen</a:t>
            </a:r>
          </a:p>
        </p:txBody>
      </p:sp>
      <p:sp>
        <p:nvSpPr>
          <p:cNvPr id="5" name="Tijdelijke aanduiding voor inhoud 4"/>
          <p:cNvSpPr>
            <a:spLocks noGrp="1"/>
          </p:cNvSpPr>
          <p:nvPr>
            <p:ph idx="1"/>
          </p:nvPr>
        </p:nvSpPr>
        <p:spPr/>
        <p:txBody>
          <a:bodyPr>
            <a:normAutofit/>
          </a:bodyPr>
          <a:lstStyle/>
          <a:p>
            <a:r>
              <a:rPr lang="nl-NL" dirty="0"/>
              <a:t>Je kunt de relatie leggen tussen het belang van sport en bewegen en het model positieve gezondheid.</a:t>
            </a:r>
          </a:p>
          <a:p>
            <a:r>
              <a:rPr lang="nl-NL" dirty="0"/>
              <a:t>Je de rol van beweging toelichten vanuit vroeger en de relatie leggen naar nu.</a:t>
            </a:r>
          </a:p>
          <a:p>
            <a:r>
              <a:rPr lang="nl-NL" dirty="0"/>
              <a:t>Je kunt de aspecten benoemen die van belang zijn om gelukkig oud te worden.</a:t>
            </a:r>
          </a:p>
          <a:p>
            <a:r>
              <a:rPr lang="nl-NL" dirty="0"/>
              <a:t>Je kunt voorbeelden geven van vernieuwingen omtrent beweging en sport.</a:t>
            </a:r>
          </a:p>
          <a:p>
            <a:pPr marL="0" indent="0">
              <a:buNone/>
            </a:pPr>
            <a:endParaRPr lang="nl-NL" b="1" dirty="0"/>
          </a:p>
          <a:p>
            <a:endParaRPr lang="nl-NL" dirty="0"/>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2049222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46187E64-7A77-4D13-A5F4-9AEC282BBB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1">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el 3"/>
          <p:cNvSpPr>
            <a:spLocks noGrp="1"/>
          </p:cNvSpPr>
          <p:nvPr>
            <p:ph type="ctrTitle"/>
          </p:nvPr>
        </p:nvSpPr>
        <p:spPr>
          <a:xfrm>
            <a:off x="892818" y="1370171"/>
            <a:ext cx="5085580" cy="2387600"/>
          </a:xfrm>
        </p:spPr>
        <p:txBody>
          <a:bodyPr>
            <a:normAutofit/>
          </a:bodyPr>
          <a:lstStyle/>
          <a:p>
            <a:pPr algn="l"/>
            <a:br>
              <a:rPr lang="nl-NL" sz="3300" dirty="0"/>
            </a:br>
            <a:r>
              <a:rPr lang="nl-NL" sz="3300" b="1" dirty="0"/>
              <a:t>Bewegen en Fysieke gezondheid in de toekomst</a:t>
            </a:r>
            <a:br>
              <a:rPr lang="nl-NL" sz="3300" b="1" dirty="0"/>
            </a:br>
            <a:endParaRPr lang="nl-NL" sz="3300" b="1" dirty="0"/>
          </a:p>
        </p:txBody>
      </p:sp>
      <p:sp>
        <p:nvSpPr>
          <p:cNvPr id="14" name="Oval 13">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l="16931" r="16524"/>
          <a:stretch/>
        </p:blipFill>
        <p:spPr>
          <a:xfrm>
            <a:off x="6521381" y="773723"/>
            <a:ext cx="5194998" cy="5194998"/>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16" name="Rectangle 15">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806" y="4790720"/>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0998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Vroeger, nu , later…?</a:t>
            </a:r>
          </a:p>
        </p:txBody>
      </p:sp>
      <p:pic>
        <p:nvPicPr>
          <p:cNvPr id="4" name="Tijdelijke aanduiding voor inhoud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24744" y="2155371"/>
            <a:ext cx="8373290" cy="3866606"/>
          </a:xfrm>
          <a:prstGeom prst="rect">
            <a:avLst/>
          </a:prstGeom>
          <a:noFill/>
          <a:ln>
            <a:noFill/>
          </a:ln>
        </p:spPr>
      </p:pic>
    </p:spTree>
    <p:extLst>
      <p:ext uri="{BB962C8B-B14F-4D97-AF65-F5344CB8AC3E}">
        <p14:creationId xmlns:p14="http://schemas.microsoft.com/office/powerpoint/2010/main" val="3932754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40079" y="2053641"/>
            <a:ext cx="3669161" cy="2760098"/>
          </a:xfrm>
        </p:spPr>
        <p:txBody>
          <a:bodyPr>
            <a:normAutofit/>
          </a:bodyPr>
          <a:lstStyle/>
          <a:p>
            <a:r>
              <a:rPr lang="nl-NL">
                <a:solidFill>
                  <a:srgbClr val="FFFFFF"/>
                </a:solidFill>
              </a:rPr>
              <a:t>Weetje:</a:t>
            </a:r>
          </a:p>
        </p:txBody>
      </p:sp>
      <p:sp>
        <p:nvSpPr>
          <p:cNvPr id="3" name="Tijdelijke aanduiding voor inhoud 2"/>
          <p:cNvSpPr>
            <a:spLocks noGrp="1"/>
          </p:cNvSpPr>
          <p:nvPr>
            <p:ph idx="1"/>
          </p:nvPr>
        </p:nvSpPr>
        <p:spPr>
          <a:xfrm>
            <a:off x="6090574" y="801866"/>
            <a:ext cx="5306084" cy="5230634"/>
          </a:xfrm>
        </p:spPr>
        <p:txBody>
          <a:bodyPr anchor="ctr">
            <a:normAutofit/>
          </a:bodyPr>
          <a:lstStyle/>
          <a:p>
            <a:pPr marL="0" indent="0">
              <a:buNone/>
            </a:pPr>
            <a:r>
              <a:rPr lang="nl-NL" sz="2400" b="1">
                <a:solidFill>
                  <a:srgbClr val="000000"/>
                </a:solidFill>
              </a:rPr>
              <a:t>Vrouwen in de prehistorie hadden sterkere armen dan vrouwelijke sporters van nu</a:t>
            </a:r>
          </a:p>
          <a:p>
            <a:pPr marL="0" indent="0">
              <a:buNone/>
            </a:pPr>
            <a:r>
              <a:rPr lang="nl-NL" sz="2400" i="1">
                <a:solidFill>
                  <a:srgbClr val="000000"/>
                </a:solidFill>
              </a:rPr>
              <a:t>In Europa gevonden botten laten zien dat vrouwen zo hard werkten op de allereerste boerenbedrijven dat ze bijna allemaal gespierder waren dan hedendaagse vrouwelijke toproeiers. </a:t>
            </a:r>
          </a:p>
          <a:p>
            <a:pPr marL="0" indent="0">
              <a:buNone/>
            </a:pPr>
            <a:r>
              <a:rPr lang="nl-NL" sz="2400" i="1">
                <a:solidFill>
                  <a:srgbClr val="000000"/>
                </a:solidFill>
              </a:rPr>
              <a:t>Van het planten van gewassen en het malen van graan tot het verzorgen van het vee: vrouwen in de prehistorie verrichten zoveel zwaar werk dat het nog steeds in hun botten is terug te zien.</a:t>
            </a:r>
            <a:endParaRPr lang="nl-NL" sz="2400">
              <a:solidFill>
                <a:srgbClr val="000000"/>
              </a:solidFill>
            </a:endParaRPr>
          </a:p>
          <a:p>
            <a:pPr marL="0" indent="0">
              <a:buNone/>
            </a:pPr>
            <a:endParaRPr lang="nl-NL" sz="2400">
              <a:solidFill>
                <a:srgbClr val="000000"/>
              </a:solidFill>
            </a:endParaRPr>
          </a:p>
        </p:txBody>
      </p:sp>
    </p:spTree>
    <p:extLst>
      <p:ext uri="{BB962C8B-B14F-4D97-AF65-F5344CB8AC3E}">
        <p14:creationId xmlns:p14="http://schemas.microsoft.com/office/powerpoint/2010/main" val="2808498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40079" y="2053641"/>
            <a:ext cx="3669161" cy="2760098"/>
          </a:xfrm>
        </p:spPr>
        <p:txBody>
          <a:bodyPr>
            <a:normAutofit/>
          </a:bodyPr>
          <a:lstStyle/>
          <a:p>
            <a:r>
              <a:rPr lang="nl-NL">
                <a:solidFill>
                  <a:srgbClr val="FFFFFF"/>
                </a:solidFill>
              </a:rPr>
              <a:t>Vitaliteit vroeger</a:t>
            </a:r>
          </a:p>
        </p:txBody>
      </p:sp>
      <p:sp>
        <p:nvSpPr>
          <p:cNvPr id="3" name="Tijdelijke aanduiding voor inhoud 2"/>
          <p:cNvSpPr>
            <a:spLocks noGrp="1"/>
          </p:cNvSpPr>
          <p:nvPr>
            <p:ph idx="1"/>
          </p:nvPr>
        </p:nvSpPr>
        <p:spPr>
          <a:xfrm>
            <a:off x="6090574" y="801866"/>
            <a:ext cx="5306084" cy="5230634"/>
          </a:xfrm>
        </p:spPr>
        <p:txBody>
          <a:bodyPr anchor="ctr">
            <a:normAutofit/>
          </a:bodyPr>
          <a:lstStyle/>
          <a:p>
            <a:pPr lvl="0"/>
            <a:r>
              <a:rPr lang="nl-NL" sz="2200">
                <a:solidFill>
                  <a:srgbClr val="000000"/>
                </a:solidFill>
              </a:rPr>
              <a:t>Niet alleen nu willen mensen graag gezond, vitaal en succesvol oud worden, dit was vroeger niet anders. Sterker nog, de elementen die nu worden gezien als de ingrediënten van gezond oud worden waren al belangrijke factoren in de geneeskunde vóór 1800. </a:t>
            </a:r>
          </a:p>
          <a:p>
            <a:pPr marL="0" lvl="0" indent="0">
              <a:buNone/>
            </a:pPr>
            <a:endParaRPr lang="nl-NL" sz="2200">
              <a:solidFill>
                <a:srgbClr val="000000"/>
              </a:solidFill>
            </a:endParaRPr>
          </a:p>
          <a:p>
            <a:r>
              <a:rPr lang="nl-NL" sz="2200">
                <a:solidFill>
                  <a:srgbClr val="000000"/>
                </a:solidFill>
              </a:rPr>
              <a:t>Pas vanaf de negentiende eeuw ging de nadruk in de geneeskunde steeds meer op ziekte en genezing liggen, in plaats van preventie en gezondheid. En met de komst van het laboratorium en het ziekenhuis raakte </a:t>
            </a:r>
            <a:r>
              <a:rPr lang="nl-NL" sz="2200" b="1">
                <a:solidFill>
                  <a:srgbClr val="000000"/>
                </a:solidFill>
              </a:rPr>
              <a:t>de vraag naar ons welbevinden </a:t>
            </a:r>
            <a:r>
              <a:rPr lang="nl-NL" sz="2200">
                <a:solidFill>
                  <a:srgbClr val="000000"/>
                </a:solidFill>
              </a:rPr>
              <a:t>steeds verder </a:t>
            </a:r>
            <a:r>
              <a:rPr lang="nl-NL" sz="2200" b="1">
                <a:solidFill>
                  <a:srgbClr val="000000"/>
                </a:solidFill>
              </a:rPr>
              <a:t>naar de achtergrond.</a:t>
            </a:r>
          </a:p>
          <a:p>
            <a:pPr marL="0" indent="0">
              <a:buNone/>
            </a:pPr>
            <a:endParaRPr lang="nl-NL" sz="2200">
              <a:solidFill>
                <a:srgbClr val="000000"/>
              </a:solidFill>
            </a:endParaRPr>
          </a:p>
        </p:txBody>
      </p:sp>
    </p:spTree>
    <p:extLst>
      <p:ext uri="{BB962C8B-B14F-4D97-AF65-F5344CB8AC3E}">
        <p14:creationId xmlns:p14="http://schemas.microsoft.com/office/powerpoint/2010/main" val="2333652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04673" y="1445494"/>
            <a:ext cx="3616856" cy="4376572"/>
          </a:xfrm>
        </p:spPr>
        <p:txBody>
          <a:bodyPr anchor="ctr">
            <a:normAutofit/>
          </a:bodyPr>
          <a:lstStyle/>
          <a:p>
            <a:r>
              <a:rPr lang="nl-NL" sz="3400" dirty="0"/>
              <a:t>De gezondheidsadviezen uit de periode vóór 1800. Gezondheid werd toen vooral geïdentificeerd aan de hand van: </a:t>
            </a:r>
            <a:br>
              <a:rPr lang="nl-NL" sz="3400" dirty="0"/>
            </a:br>
            <a:endParaRPr lang="nl-NL" sz="3400" dirty="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6096000" y="1399032"/>
            <a:ext cx="5501834" cy="4471416"/>
          </a:xfrm>
        </p:spPr>
        <p:txBody>
          <a:bodyPr anchor="ctr">
            <a:normAutofit/>
          </a:bodyPr>
          <a:lstStyle/>
          <a:p>
            <a:r>
              <a:rPr lang="nl-NL" sz="2200">
                <a:solidFill>
                  <a:schemeClr val="bg1"/>
                </a:solidFill>
              </a:rPr>
              <a:t>1. klimaat</a:t>
            </a:r>
          </a:p>
          <a:p>
            <a:r>
              <a:rPr lang="nl-NL" sz="2200">
                <a:solidFill>
                  <a:schemeClr val="bg1"/>
                </a:solidFill>
              </a:rPr>
              <a:t>2. dieet</a:t>
            </a:r>
          </a:p>
          <a:p>
            <a:r>
              <a:rPr lang="nl-NL" sz="2200">
                <a:solidFill>
                  <a:schemeClr val="bg1"/>
                </a:solidFill>
              </a:rPr>
              <a:t>3. gezonde toiletgang</a:t>
            </a:r>
          </a:p>
          <a:p>
            <a:r>
              <a:rPr lang="nl-NL" sz="2200">
                <a:solidFill>
                  <a:schemeClr val="bg1"/>
                </a:solidFill>
              </a:rPr>
              <a:t>4. lichaamsbeweging</a:t>
            </a:r>
          </a:p>
          <a:p>
            <a:r>
              <a:rPr lang="nl-NL" sz="2200">
                <a:solidFill>
                  <a:schemeClr val="bg1"/>
                </a:solidFill>
              </a:rPr>
              <a:t>5. slaappatronen </a:t>
            </a:r>
          </a:p>
          <a:p>
            <a:r>
              <a:rPr lang="nl-NL" sz="2200">
                <a:solidFill>
                  <a:schemeClr val="bg1"/>
                </a:solidFill>
              </a:rPr>
              <a:t>6. emotionele balans</a:t>
            </a:r>
          </a:p>
          <a:p>
            <a:endParaRPr lang="nl-NL" sz="2200">
              <a:solidFill>
                <a:schemeClr val="bg1"/>
              </a:solidFill>
            </a:endParaRPr>
          </a:p>
        </p:txBody>
      </p:sp>
    </p:spTree>
    <p:extLst>
      <p:ext uri="{BB962C8B-B14F-4D97-AF65-F5344CB8AC3E}">
        <p14:creationId xmlns:p14="http://schemas.microsoft.com/office/powerpoint/2010/main" val="323563668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Kantoorthema">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7" ma:contentTypeDescription="Een nieuw document maken." ma:contentTypeScope="" ma:versionID="dc0382093e4731084f9132cd2c0202c1">
  <xsd:schema xmlns:xsd="http://www.w3.org/2001/XMLSchema" xmlns:xs="http://www.w3.org/2001/XMLSchema" xmlns:p="http://schemas.microsoft.com/office/2006/metadata/properties" xmlns:ns2="34354c1b-6b8c-435b-ad50-990538c19557" targetNamespace="http://schemas.microsoft.com/office/2006/metadata/properties" ma:root="true" ma:fieldsID="9c0ce9d74be8d2c58fba1757fc7b9c60" ns2:_="">
    <xsd:import namespace="34354c1b-6b8c-435b-ad50-990538c195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B95F33-E920-4DBF-9F85-EE6AA029F1B5}">
  <ds:schemaRefs>
    <ds:schemaRef ds:uri="http://schemas.microsoft.com/sharepoint/v3/contenttype/forms"/>
  </ds:schemaRefs>
</ds:datastoreItem>
</file>

<file path=customXml/itemProps2.xml><?xml version="1.0" encoding="utf-8"?>
<ds:datastoreItem xmlns:ds="http://schemas.openxmlformats.org/officeDocument/2006/customXml" ds:itemID="{FFF4AEC2-70C1-4087-B68B-B22A71E317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CD3344-03E4-4381-A8D0-521384BACFDE}">
  <ds:schemaRefs>
    <ds:schemaRef ds:uri="http://www.w3.org/XML/1998/namespace"/>
    <ds:schemaRef ds:uri="http://purl.org/dc/terms/"/>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34354c1b-6b8c-435b-ad50-990538c1955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27</TotalTime>
  <Words>1286</Words>
  <Application>Microsoft Macintosh PowerPoint</Application>
  <PresentationFormat>Breedbeeld</PresentationFormat>
  <Paragraphs>120</Paragraphs>
  <Slides>22</Slides>
  <Notes>6</Notes>
  <HiddenSlides>0</HiddenSlides>
  <MMClips>1</MMClips>
  <ScaleCrop>false</ScaleCrop>
  <HeadingPairs>
    <vt:vector size="6" baseType="variant">
      <vt:variant>
        <vt:lpstr>Gebruikte lettertypen</vt:lpstr>
      </vt:variant>
      <vt:variant>
        <vt:i4>3</vt:i4>
      </vt:variant>
      <vt:variant>
        <vt:lpstr>Thema</vt:lpstr>
      </vt:variant>
      <vt:variant>
        <vt:i4>3</vt:i4>
      </vt:variant>
      <vt:variant>
        <vt:lpstr>Diatitels</vt:lpstr>
      </vt:variant>
      <vt:variant>
        <vt:i4>22</vt:i4>
      </vt:variant>
    </vt:vector>
  </HeadingPairs>
  <TitlesOfParts>
    <vt:vector size="28" baseType="lpstr">
      <vt:lpstr>Arial</vt:lpstr>
      <vt:lpstr>Calibri</vt:lpstr>
      <vt:lpstr>Calibri Light</vt:lpstr>
      <vt:lpstr>Kantoorthema</vt:lpstr>
      <vt:lpstr>2_Kantoorthema</vt:lpstr>
      <vt:lpstr>1_Kantoorthema</vt:lpstr>
      <vt:lpstr>Lifestyle gezondheid in steden en bewegen in de toekomst</vt:lpstr>
      <vt:lpstr>Hot topics, wat kunnen jullie zelf vinden of wat heb je gezien?</vt:lpstr>
      <vt:lpstr>In relatie tot het onderwerp vandaag</vt:lpstr>
      <vt:lpstr>Leerdoelen</vt:lpstr>
      <vt:lpstr> Bewegen en Fysieke gezondheid in de toekomst </vt:lpstr>
      <vt:lpstr>Vroeger, nu , later…?</vt:lpstr>
      <vt:lpstr>Weetje:</vt:lpstr>
      <vt:lpstr>Vitaliteit vroeger</vt:lpstr>
      <vt:lpstr>De gezondheidsadviezen uit de periode vóór 1800. Gezondheid werd toen vooral geïdentificeerd aan de hand van:  </vt:lpstr>
      <vt:lpstr>Positieve gezondheid en de relatie met bewegen. </vt:lpstr>
      <vt:lpstr>Video: https://www.rug.nl/society-business/university-museum/exhibitions/2017/gelukkig-gezond</vt:lpstr>
      <vt:lpstr>..de vraag naar ons welbevinden raakt steeds verder naar de achtergrond. </vt:lpstr>
      <vt:lpstr>Heden</vt:lpstr>
      <vt:lpstr>Heden</vt:lpstr>
      <vt:lpstr>Voordelen van bewegen</vt:lpstr>
      <vt:lpstr>Nederlandse beweegrichtlijnen</vt:lpstr>
      <vt:lpstr>Koppeling naar de toekomst</vt:lpstr>
      <vt:lpstr>Cijfers bewegingsrichtlijnen CBS</vt:lpstr>
      <vt:lpstr>PowerPoint-presentatie</vt:lpstr>
      <vt:lpstr>Drijfveren volgens verkenning RIVM</vt:lpstr>
      <vt:lpstr>Probleemstelling op een andere wijze aanpakken</vt:lpstr>
      <vt:lpstr>Opdracht indien geen keuzedeel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gezondheid in steden en bewegen in de toekomst</dc:title>
  <dc:creator>Mariska de Rouw</dc:creator>
  <cp:lastModifiedBy>Mariska de Rouw</cp:lastModifiedBy>
  <cp:revision>3</cp:revision>
  <dcterms:created xsi:type="dcterms:W3CDTF">2021-03-05T07:34:05Z</dcterms:created>
  <dcterms:modified xsi:type="dcterms:W3CDTF">2021-03-05T08:01:15Z</dcterms:modified>
</cp:coreProperties>
</file>